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9" r:id="rId3"/>
    <p:sldId id="262" r:id="rId4"/>
    <p:sldId id="263" r:id="rId5"/>
    <p:sldId id="273" r:id="rId6"/>
    <p:sldId id="264" r:id="rId7"/>
    <p:sldId id="274" r:id="rId8"/>
    <p:sldId id="265" r:id="rId9"/>
    <p:sldId id="278" r:id="rId10"/>
    <p:sldId id="275" r:id="rId11"/>
    <p:sldId id="279" r:id="rId12"/>
    <p:sldId id="266" r:id="rId13"/>
    <p:sldId id="267" r:id="rId14"/>
    <p:sldId id="256" r:id="rId15"/>
    <p:sldId id="276"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xt5OjAr0TtjRl7i2d0QhA==" hashData="qWPCl8m/A27ziNyKhMaJPfyXU7Xuq8wMk9UPnihjACTcLK6ia1VT6++wdrFLhSwFOvhOiL2U5f2rtzvY2k+Vv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latin typeface="Times New Roman" pitchFamily="18" charset="0"/>
                <a:cs typeface="Times New Roman" pitchFamily="18" charset="0"/>
              </a:defRPr>
            </a:pPr>
            <a:r>
              <a:rPr lang="en-US" sz="2400" dirty="0">
                <a:latin typeface="Times New Roman" pitchFamily="18" charset="0"/>
                <a:cs typeface="Times New Roman" pitchFamily="18" charset="0"/>
              </a:rPr>
              <a:t>Number of rooms in rental units</a:t>
            </a:r>
          </a:p>
        </c:rich>
      </c:tx>
      <c:overlay val="0"/>
    </c:title>
    <c:autoTitleDeleted val="0"/>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20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Sheet1!$G$1:$G$9</c:f>
              <c:numCache>
                <c:formatCode>0.000</c:formatCode>
                <c:ptCount val="9"/>
                <c:pt idx="0">
                  <c:v>1.0999999999999999E-2</c:v>
                </c:pt>
                <c:pt idx="1">
                  <c:v>2.8000000000000001E-2</c:v>
                </c:pt>
                <c:pt idx="2">
                  <c:v>0.22800000000000001</c:v>
                </c:pt>
                <c:pt idx="3">
                  <c:v>0.33700000000000002</c:v>
                </c:pt>
                <c:pt idx="4">
                  <c:v>0.23300000000000001</c:v>
                </c:pt>
                <c:pt idx="5">
                  <c:v>0.108</c:v>
                </c:pt>
                <c:pt idx="6">
                  <c:v>3.6999999999999998E-2</c:v>
                </c:pt>
                <c:pt idx="7">
                  <c:v>1.2999999999999999E-2</c:v>
                </c:pt>
                <c:pt idx="8">
                  <c:v>5.0000000000000001E-3</c:v>
                </c:pt>
              </c:numCache>
            </c:numRef>
          </c:val>
          <c:extLst>
            <c:ext xmlns:c16="http://schemas.microsoft.com/office/drawing/2014/chart" uri="{C3380CC4-5D6E-409C-BE32-E72D297353CC}">
              <c16:uniqueId val="{00000000-0674-4DF3-B267-1838C4474C56}"/>
            </c:ext>
          </c:extLst>
        </c:ser>
        <c:dLbls>
          <c:showLegendKey val="0"/>
          <c:showVal val="0"/>
          <c:showCatName val="0"/>
          <c:showSerName val="0"/>
          <c:showPercent val="0"/>
          <c:showBubbleSize val="0"/>
        </c:dLbls>
        <c:gapWidth val="0"/>
        <c:axId val="93361896"/>
        <c:axId val="93363072"/>
      </c:barChart>
      <c:catAx>
        <c:axId val="93361896"/>
        <c:scaling>
          <c:orientation val="minMax"/>
        </c:scaling>
        <c:delete val="0"/>
        <c:axPos val="b"/>
        <c:title>
          <c:tx>
            <c:rich>
              <a:bodyPr/>
              <a:lstStyle/>
              <a:p>
                <a:pPr>
                  <a:defRPr>
                    <a:latin typeface="Times New Roman" pitchFamily="18" charset="0"/>
                    <a:cs typeface="Times New Roman" pitchFamily="18" charset="0"/>
                  </a:defRPr>
                </a:pPr>
                <a:r>
                  <a:rPr lang="en-US" sz="2000" dirty="0">
                    <a:latin typeface="Times New Roman" pitchFamily="18" charset="0"/>
                    <a:cs typeface="Times New Roman" pitchFamily="18" charset="0"/>
                  </a:rPr>
                  <a:t>Number</a:t>
                </a:r>
                <a:r>
                  <a:rPr lang="en-US" sz="2000" baseline="0" dirty="0">
                    <a:latin typeface="Times New Roman" pitchFamily="18" charset="0"/>
                    <a:cs typeface="Times New Roman" pitchFamily="18" charset="0"/>
                  </a:rPr>
                  <a:t> of Room</a:t>
                </a:r>
                <a:endParaRPr lang="en-US" sz="2000" dirty="0">
                  <a:latin typeface="Times New Roman" pitchFamily="18" charset="0"/>
                  <a:cs typeface="Times New Roman" pitchFamily="18" charset="0"/>
                </a:endParaRPr>
              </a:p>
            </c:rich>
          </c:tx>
          <c:overlay val="0"/>
        </c:title>
        <c:majorTickMark val="none"/>
        <c:minorTickMark val="out"/>
        <c:tickLblPos val="nextTo"/>
        <c:spPr>
          <a:ln/>
        </c:spPr>
        <c:txPr>
          <a:bodyPr/>
          <a:lstStyle/>
          <a:p>
            <a:pPr>
              <a:defRPr sz="2000" baseline="0"/>
            </a:pPr>
            <a:endParaRPr lang="en-US"/>
          </a:p>
        </c:txPr>
        <c:crossAx val="93363072"/>
        <c:crosses val="autoZero"/>
        <c:auto val="1"/>
        <c:lblAlgn val="ctr"/>
        <c:lblOffset val="100"/>
        <c:noMultiLvlLbl val="0"/>
      </c:catAx>
      <c:valAx>
        <c:axId val="93363072"/>
        <c:scaling>
          <c:orientation val="minMax"/>
        </c:scaling>
        <c:delete val="0"/>
        <c:axPos val="l"/>
        <c:title>
          <c:tx>
            <c:rich>
              <a:bodyPr/>
              <a:lstStyle/>
              <a:p>
                <a:pPr>
                  <a:defRPr sz="2000" baseline="0">
                    <a:latin typeface="Times New Roman" pitchFamily="18" charset="0"/>
                    <a:cs typeface="Times New Roman" pitchFamily="18" charset="0"/>
                  </a:defRPr>
                </a:pPr>
                <a:r>
                  <a:rPr lang="en-US" sz="2000" baseline="0">
                    <a:latin typeface="Times New Roman" pitchFamily="18" charset="0"/>
                    <a:cs typeface="Times New Roman" pitchFamily="18" charset="0"/>
                  </a:rPr>
                  <a:t>Probability</a:t>
                </a:r>
              </a:p>
            </c:rich>
          </c:tx>
          <c:overlay val="0"/>
        </c:title>
        <c:numFmt formatCode="0.00" sourceLinked="0"/>
        <c:majorTickMark val="out"/>
        <c:minorTickMark val="none"/>
        <c:tickLblPos val="nextTo"/>
        <c:txPr>
          <a:bodyPr/>
          <a:lstStyle/>
          <a:p>
            <a:pPr>
              <a:defRPr sz="2000" baseline="0"/>
            </a:pPr>
            <a:endParaRPr lang="en-US"/>
          </a:p>
        </c:txPr>
        <c:crossAx val="93361896"/>
        <c:crosses val="autoZero"/>
        <c:crossBetween val="between"/>
      </c:valAx>
      <c:spPr>
        <a:noFill/>
      </c:spPr>
    </c:plotArea>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38E914-9C86-469F-9A12-ADE0B464699A}"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8E914-9C86-469F-9A12-ADE0B464699A}"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8E914-9C86-469F-9A12-ADE0B464699A}"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8E914-9C86-469F-9A12-ADE0B464699A}"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8E914-9C86-469F-9A12-ADE0B464699A}"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38E914-9C86-469F-9A12-ADE0B464699A}"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38E914-9C86-469F-9A12-ADE0B464699A}" type="datetimeFigureOut">
              <a:rPr lang="en-US" smtClean="0"/>
              <a:pPr/>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38E914-9C86-469F-9A12-ADE0B464699A}" type="datetimeFigureOut">
              <a:rPr lang="en-US" smtClean="0"/>
              <a:pPr/>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8E914-9C86-469F-9A12-ADE0B464699A}" type="datetimeFigureOut">
              <a:rPr lang="en-US" smtClean="0"/>
              <a:pPr/>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8E914-9C86-469F-9A12-ADE0B464699A}"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8E914-9C86-469F-9A12-ADE0B464699A}"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BF4E-15D7-4ADD-AF14-D9A8891D1B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8E914-9C86-469F-9A12-ADE0B464699A}" type="datetimeFigureOut">
              <a:rPr lang="en-US" smtClean="0"/>
              <a:pPr/>
              <a:t>7/21/2021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4BF4E-15D7-4ADD-AF14-D9A8891D1B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Some Exercises from the book</a:t>
            </a:r>
            <a:r>
              <a:rPr lang="en-US" b="1" baseline="30000" dirty="0"/>
              <a:t>1</a:t>
            </a:r>
            <a:endParaRPr lang="en-US" b="1" dirty="0"/>
          </a:p>
        </p:txBody>
      </p:sp>
      <p:sp>
        <p:nvSpPr>
          <p:cNvPr id="3" name="Subtitle 2"/>
          <p:cNvSpPr>
            <a:spLocks noGrp="1"/>
          </p:cNvSpPr>
          <p:nvPr>
            <p:ph type="subTitle" idx="1"/>
          </p:nvPr>
        </p:nvSpPr>
        <p:spPr>
          <a:xfrm>
            <a:off x="1143000" y="3886200"/>
            <a:ext cx="6858000" cy="1752600"/>
          </a:xfrm>
        </p:spPr>
        <p:txBody>
          <a:bodyPr/>
          <a:lstStyle/>
          <a:p>
            <a:r>
              <a:rPr lang="en-US" dirty="0">
                <a:solidFill>
                  <a:srgbClr val="FF0000"/>
                </a:solidFill>
              </a:rPr>
              <a:t>Chapter 5: Discrete Probability Distributions</a:t>
            </a:r>
          </a:p>
          <a:p>
            <a:r>
              <a:rPr lang="en-US" sz="2400" dirty="0">
                <a:solidFill>
                  <a:schemeClr val="tx2"/>
                </a:solidFill>
              </a:rPr>
              <a:t>Pages: 306-308 and 320-321</a:t>
            </a:r>
          </a:p>
          <a:p>
            <a:endParaRPr lang="en-US" dirty="0">
              <a:solidFill>
                <a:srgbClr val="FF0000"/>
              </a:solidFill>
            </a:endParaRPr>
          </a:p>
        </p:txBody>
      </p:sp>
      <p:sp>
        <p:nvSpPr>
          <p:cNvPr id="4" name="Rectangle 3"/>
          <p:cNvSpPr/>
          <p:nvPr/>
        </p:nvSpPr>
        <p:spPr>
          <a:xfrm>
            <a:off x="304800" y="5791200"/>
            <a:ext cx="8534400" cy="830997"/>
          </a:xfrm>
          <a:prstGeom prst="rect">
            <a:avLst/>
          </a:prstGeom>
        </p:spPr>
        <p:txBody>
          <a:bodyPr wrap="square">
            <a:spAutoFit/>
          </a:bodyPr>
          <a:lstStyle/>
          <a:p>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Fundamentals of Statistics, Michael Sullivan III, 4th edition, </a:t>
            </a:r>
          </a:p>
          <a:p>
            <a:r>
              <a:rPr lang="en-US" sz="2400" dirty="0">
                <a:latin typeface="Times New Roman" panose="02020603050405020304" pitchFamily="18" charset="0"/>
                <a:cs typeface="Times New Roman" panose="02020603050405020304" pitchFamily="18" charset="0"/>
              </a:rPr>
              <a:t> ISBN-10: 032183870X, ISBN-13: 978-0321838704. </a:t>
            </a:r>
          </a:p>
        </p:txBody>
      </p:sp>
      <p:sp>
        <p:nvSpPr>
          <p:cNvPr id="5" name="Text Box 1"/>
          <p:cNvSpPr txBox="1"/>
          <p:nvPr/>
        </p:nvSpPr>
        <p:spPr>
          <a:xfrm>
            <a:off x="1714500" y="1066800"/>
            <a:ext cx="5715000" cy="457200"/>
          </a:xfrm>
          <a:prstGeom prst="rect">
            <a:avLst/>
          </a:prstGeom>
          <a:solidFill>
            <a:sysClr val="window" lastClr="FFFFFF"/>
          </a:solidFill>
          <a:ln w="12700" cap="flat" cmpd="sng" algn="ctr">
            <a:solidFill>
              <a:sysClr val="windowText" lastClr="000000"/>
            </a:solidFill>
            <a:prstDash val="solid"/>
            <a:miter lim="800000"/>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500"/>
              </a:spcBef>
              <a:spcAft>
                <a:spcPts val="100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Learning responsibility rests on you</a:t>
            </a:r>
            <a:endParaRPr kumimoji="0" lang="en-US" sz="1000" b="0" i="0" u="none" strike="noStrike" kern="0" cap="none" spc="0" normalizeH="0" baseline="0" noProof="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52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1371600"/>
            <a:ext cx="8458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(d) Find and interpret the probability that at least 8 of them started smoking before 21 years of age.</a:t>
            </a:r>
          </a:p>
        </p:txBody>
      </p:sp>
      <p:sp>
        <p:nvSpPr>
          <p:cNvPr id="7" name="TextBox 6"/>
          <p:cNvSpPr txBox="1"/>
          <p:nvPr/>
        </p:nvSpPr>
        <p:spPr>
          <a:xfrm>
            <a:off x="76200" y="3607728"/>
            <a:ext cx="89154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(e) Find and interpret the probability that between 7 and 9  of them, inclusive, started smoking before 21 years of age.</a:t>
            </a:r>
          </a:p>
        </p:txBody>
      </p:sp>
      <p:sp>
        <p:nvSpPr>
          <p:cNvPr id="14" name="Rectangle 13"/>
          <p:cNvSpPr/>
          <p:nvPr/>
        </p:nvSpPr>
        <p:spPr>
          <a:xfrm>
            <a:off x="2019300" y="2506533"/>
            <a:ext cx="5829300" cy="461665"/>
          </a:xfrm>
          <a:prstGeom prst="rect">
            <a:avLst/>
          </a:prstGeom>
        </p:spPr>
        <p:txBody>
          <a:bodyPr wrap="square">
            <a:spAutoFit/>
          </a:bodyPr>
          <a:lstStyle/>
          <a:p>
            <a:r>
              <a:rPr lang="en-US" sz="2400" dirty="0">
                <a:latin typeface="Times New Roman" pitchFamily="18" charset="0"/>
                <a:cs typeface="Times New Roman" pitchFamily="18" charset="0"/>
              </a:rPr>
              <a:t>P(X ≥ 8) = 1 - </a:t>
            </a:r>
            <a:r>
              <a:rPr lang="en-US" sz="2400" dirty="0" err="1">
                <a:latin typeface="Times New Roman" pitchFamily="18" charset="0"/>
                <a:cs typeface="Times New Roman" pitchFamily="18" charset="0"/>
              </a:rPr>
              <a:t>binomcdf</a:t>
            </a:r>
            <a:r>
              <a:rPr lang="en-US" sz="2400" dirty="0">
                <a:latin typeface="Times New Roman" pitchFamily="18" charset="0"/>
                <a:cs typeface="Times New Roman" pitchFamily="18" charset="0"/>
              </a:rPr>
              <a:t> (10,0.9,7) = 0.9298 </a:t>
            </a:r>
            <a:endParaRPr lang="en-US" sz="2400" dirty="0"/>
          </a:p>
        </p:txBody>
      </p:sp>
      <p:sp>
        <p:nvSpPr>
          <p:cNvPr id="15" name="Rectangle 14"/>
          <p:cNvSpPr/>
          <p:nvPr/>
        </p:nvSpPr>
        <p:spPr>
          <a:xfrm>
            <a:off x="2062518" y="4788828"/>
            <a:ext cx="5181600" cy="461665"/>
          </a:xfrm>
          <a:prstGeom prst="rect">
            <a:avLst/>
          </a:prstGeom>
        </p:spPr>
        <p:txBody>
          <a:bodyPr wrap="square">
            <a:spAutoFit/>
          </a:bodyPr>
          <a:lstStyle/>
          <a:p>
            <a:r>
              <a:rPr lang="en-US" sz="2400" dirty="0">
                <a:latin typeface="Times New Roman" pitchFamily="18" charset="0"/>
                <a:cs typeface="Times New Roman" pitchFamily="18" charset="0"/>
              </a:rPr>
              <a:t>P(X = 7) + P(X = 8)+ P(X = 9) = 0.6385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457200"/>
            <a:ext cx="84582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(f) What is the </a:t>
            </a:r>
            <a:r>
              <a:rPr lang="en-US" sz="2400" b="1" dirty="0">
                <a:solidFill>
                  <a:schemeClr val="tx1"/>
                </a:solidFill>
                <a:latin typeface="Times New Roman" pitchFamily="18" charset="0"/>
                <a:cs typeface="Times New Roman" pitchFamily="18" charset="0"/>
              </a:rPr>
              <a:t>mean (expected) number </a:t>
            </a:r>
            <a:r>
              <a:rPr lang="en-US" sz="2400" dirty="0">
                <a:solidFill>
                  <a:schemeClr val="tx1"/>
                </a:solidFill>
                <a:latin typeface="Times New Roman" pitchFamily="18" charset="0"/>
                <a:cs typeface="Times New Roman" pitchFamily="18" charset="0"/>
              </a:rPr>
              <a:t>of people started smoking before 21 years of age among the randomly selected n=10 individuals?</a:t>
            </a:r>
          </a:p>
        </p:txBody>
      </p:sp>
      <p:sp>
        <p:nvSpPr>
          <p:cNvPr id="7" name="TextBox 6"/>
          <p:cNvSpPr txBox="1"/>
          <p:nvPr/>
        </p:nvSpPr>
        <p:spPr>
          <a:xfrm>
            <a:off x="76200" y="2743200"/>
            <a:ext cx="89154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(g) What is the </a:t>
            </a:r>
            <a:r>
              <a:rPr lang="en-US" sz="2400" b="1" dirty="0">
                <a:solidFill>
                  <a:schemeClr val="tx1"/>
                </a:solidFill>
                <a:latin typeface="Times New Roman" pitchFamily="18" charset="0"/>
                <a:cs typeface="Times New Roman" pitchFamily="18" charset="0"/>
              </a:rPr>
              <a:t>variance</a:t>
            </a:r>
            <a:r>
              <a:rPr lang="en-US" sz="2400" dirty="0">
                <a:solidFill>
                  <a:schemeClr val="tx1"/>
                </a:solidFill>
                <a:latin typeface="Times New Roman" pitchFamily="18" charset="0"/>
                <a:cs typeface="Times New Roman" pitchFamily="18" charset="0"/>
              </a:rPr>
              <a:t> of the number of people started smoking before 21 years of age among the randomly selected n=10 individuals?</a:t>
            </a:r>
          </a:p>
        </p:txBody>
      </p:sp>
      <mc:AlternateContent xmlns:mc="http://schemas.openxmlformats.org/markup-compatibility/2006" xmlns:a14="http://schemas.microsoft.com/office/drawing/2010/main">
        <mc:Choice Requires="a14">
          <p:sp>
            <p:nvSpPr>
              <p:cNvPr id="14" name="Rectangle 13"/>
              <p:cNvSpPr/>
              <p:nvPr/>
            </p:nvSpPr>
            <p:spPr>
              <a:xfrm>
                <a:off x="2039772" y="1849663"/>
                <a:ext cx="5829300" cy="461665"/>
              </a:xfrm>
              <a:prstGeom prst="rect">
                <a:avLst/>
              </a:prstGeom>
            </p:spPr>
            <p:txBody>
              <a:bodyPr wrap="square">
                <a:spAutoFit/>
              </a:bodyPr>
              <a:lstStyle/>
              <a:p>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itchFamily="18" charset="0"/>
                      </a:rPr>
                      <m:t>𝜇</m:t>
                    </m:r>
                    <m:r>
                      <a:rPr lang="en-US" sz="2400" b="0" i="1" dirty="0" smtClean="0">
                        <a:latin typeface="Cambria Math" panose="02040503050406030204" pitchFamily="18" charset="0"/>
                        <a:ea typeface="Cambria Math" panose="02040503050406030204" pitchFamily="18" charset="0"/>
                        <a:cs typeface="Times New Roman" pitchFamily="18" charset="0"/>
                      </a:rPr>
                      <m:t>=</m:t>
                    </m:r>
                    <m:r>
                      <a:rPr lang="en-US" sz="2400" i="1" dirty="0" smtClean="0">
                        <a:latin typeface="Cambria Math" panose="02040503050406030204" pitchFamily="18" charset="0"/>
                        <a:cs typeface="Times New Roman" pitchFamily="18" charset="0"/>
                      </a:rPr>
                      <m:t>𝑛</m:t>
                    </m:r>
                    <m:r>
                      <a:rPr lang="en-US" sz="2400" i="1" dirty="0" smtClean="0">
                        <a:latin typeface="Cambria Math" panose="02040503050406030204" pitchFamily="18" charset="0"/>
                        <a:ea typeface="Cambria Math" panose="02040503050406030204" pitchFamily="18" charset="0"/>
                        <a:cs typeface="Times New Roman" pitchFamily="18" charset="0"/>
                      </a:rPr>
                      <m:t>∙</m:t>
                    </m:r>
                    <m:r>
                      <a:rPr lang="en-US" sz="2400" i="1" dirty="0" smtClean="0">
                        <a:latin typeface="Cambria Math" panose="02040503050406030204" pitchFamily="18" charset="0"/>
                        <a:cs typeface="Times New Roman" pitchFamily="18" charset="0"/>
                      </a:rPr>
                      <m:t>𝑝</m:t>
                    </m:r>
                    <m:r>
                      <a:rPr lang="en-US" sz="2400" b="0" i="1" dirty="0" smtClean="0">
                        <a:latin typeface="Cambria Math" panose="02040503050406030204" pitchFamily="18" charset="0"/>
                        <a:cs typeface="Times New Roman" pitchFamily="18" charset="0"/>
                      </a:rPr>
                      <m:t>=10∗0.9=9</m:t>
                    </m:r>
                  </m:oMath>
                </a14:m>
                <a:r>
                  <a:rPr lang="en-US" sz="2400" dirty="0"/>
                  <a:t>     </a:t>
                </a:r>
                <a:r>
                  <a:rPr lang="en-US" sz="2400" dirty="0">
                    <a:latin typeface="Times New Roman" panose="02020603050405020304" pitchFamily="18" charset="0"/>
                    <a:cs typeface="Times New Roman" panose="02020603050405020304" pitchFamily="18" charset="0"/>
                  </a:rPr>
                  <a:t>persons</a:t>
                </a:r>
              </a:p>
            </p:txBody>
          </p:sp>
        </mc:Choice>
        <mc:Fallback xmlns="">
          <p:sp>
            <p:nvSpPr>
              <p:cNvPr id="14" name="Rectangle 13"/>
              <p:cNvSpPr>
                <a:spLocks noRot="1" noChangeAspect="1" noMove="1" noResize="1" noEditPoints="1" noAdjustHandles="1" noChangeArrowheads="1" noChangeShapeType="1" noTextEdit="1"/>
              </p:cNvSpPr>
              <p:nvPr/>
            </p:nvSpPr>
            <p:spPr>
              <a:xfrm>
                <a:off x="2039772" y="1849663"/>
                <a:ext cx="5829300" cy="461665"/>
              </a:xfrm>
              <a:prstGeom prst="rect">
                <a:avLst/>
              </a:prstGeom>
              <a:blipFill rotWithShape="0">
                <a:blip r:embed="rId2"/>
                <a:stretch>
                  <a:fillRect l="-314" t="-11842" b="-27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51764" y="3886200"/>
                <a:ext cx="7782636" cy="461665"/>
              </a:xfrm>
              <a:prstGeom prst="rect">
                <a:avLst/>
              </a:prstGeom>
            </p:spPr>
            <p:txBody>
              <a:bodyPr wrap="square">
                <a:spAutoFit/>
              </a:bodyPr>
              <a:lstStyle/>
              <a:p>
                <a14:m>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cs typeface="Times New Roman" pitchFamily="18" charset="0"/>
                          </a:rPr>
                        </m:ctrlPr>
                      </m:sSupPr>
                      <m:e>
                        <m:r>
                          <a:rPr lang="en-US" sz="2400" i="1" dirty="0" smtClean="0">
                            <a:latin typeface="Cambria Math" panose="02040503050406030204" pitchFamily="18" charset="0"/>
                            <a:ea typeface="Cambria Math" panose="02040503050406030204" pitchFamily="18" charset="0"/>
                            <a:cs typeface="Times New Roman" pitchFamily="18" charset="0"/>
                          </a:rPr>
                          <m:t>𝜎</m:t>
                        </m:r>
                      </m:e>
                      <m:sup>
                        <m:r>
                          <a:rPr lang="en-US" sz="2400" b="0" i="1" dirty="0" smtClean="0">
                            <a:latin typeface="Cambria Math" panose="02040503050406030204" pitchFamily="18" charset="0"/>
                            <a:ea typeface="Cambria Math" panose="02040503050406030204" pitchFamily="18" charset="0"/>
                            <a:cs typeface="Times New Roman" pitchFamily="18" charset="0"/>
                          </a:rPr>
                          <m:t>2</m:t>
                        </m:r>
                      </m:sup>
                    </m:sSup>
                    <m:r>
                      <a:rPr lang="en-US" sz="2400" b="0" i="1" dirty="0" smtClean="0">
                        <a:latin typeface="Cambria Math" panose="02040503050406030204" pitchFamily="18" charset="0"/>
                        <a:ea typeface="Cambria Math" panose="02040503050406030204" pitchFamily="18" charset="0"/>
                        <a:cs typeface="Times New Roman" pitchFamily="18" charset="0"/>
                      </a:rPr>
                      <m:t>=</m:t>
                    </m:r>
                    <m:r>
                      <a:rPr lang="en-US" sz="2400" i="1" dirty="0" smtClean="0">
                        <a:latin typeface="Cambria Math" panose="02040503050406030204" pitchFamily="18" charset="0"/>
                        <a:cs typeface="Times New Roman" pitchFamily="18" charset="0"/>
                      </a:rPr>
                      <m:t>𝑛</m:t>
                    </m:r>
                    <m:r>
                      <a:rPr lang="en-US" sz="2400" i="1" dirty="0" smtClean="0">
                        <a:latin typeface="Cambria Math" panose="02040503050406030204" pitchFamily="18" charset="0"/>
                        <a:ea typeface="Cambria Math" panose="02040503050406030204" pitchFamily="18" charset="0"/>
                        <a:cs typeface="Times New Roman" pitchFamily="18" charset="0"/>
                      </a:rPr>
                      <m:t>∙</m:t>
                    </m:r>
                    <m:r>
                      <a:rPr lang="en-US" sz="2400" i="1" dirty="0" smtClean="0">
                        <a:latin typeface="Cambria Math" panose="02040503050406030204" pitchFamily="18" charset="0"/>
                        <a:cs typeface="Times New Roman" pitchFamily="18" charset="0"/>
                      </a:rPr>
                      <m:t>𝑝</m:t>
                    </m:r>
                    <m:r>
                      <a:rPr lang="en-US" sz="2400" i="1" dirty="0">
                        <a:latin typeface="Cambria Math" panose="02040503050406030204" pitchFamily="18" charset="0"/>
                        <a:ea typeface="Cambria Math" panose="02040503050406030204" pitchFamily="18" charset="0"/>
                        <a:cs typeface="Times New Roman" pitchFamily="18" charset="0"/>
                      </a:rPr>
                      <m:t>∙</m:t>
                    </m:r>
                    <m:d>
                      <m:dPr>
                        <m:ctrlPr>
                          <a:rPr lang="en-US" sz="2400" b="0" i="1" dirty="0" smtClean="0">
                            <a:latin typeface="Cambria Math" panose="02040503050406030204" pitchFamily="18" charset="0"/>
                            <a:ea typeface="Cambria Math" panose="02040503050406030204" pitchFamily="18" charset="0"/>
                            <a:cs typeface="Times New Roman" pitchFamily="18" charset="0"/>
                          </a:rPr>
                        </m:ctrlPr>
                      </m:dPr>
                      <m:e>
                        <m:r>
                          <a:rPr lang="en-US" sz="2400" b="0" i="1" dirty="0" smtClean="0">
                            <a:latin typeface="Cambria Math" panose="02040503050406030204" pitchFamily="18" charset="0"/>
                            <a:ea typeface="Cambria Math" panose="02040503050406030204" pitchFamily="18" charset="0"/>
                            <a:cs typeface="Times New Roman" pitchFamily="18" charset="0"/>
                          </a:rPr>
                          <m:t>1−</m:t>
                        </m:r>
                        <m:r>
                          <a:rPr lang="en-US" sz="2400" i="1" dirty="0">
                            <a:latin typeface="Cambria Math" panose="02040503050406030204" pitchFamily="18" charset="0"/>
                            <a:cs typeface="Times New Roman" pitchFamily="18" charset="0"/>
                          </a:rPr>
                          <m:t>𝑝</m:t>
                        </m:r>
                      </m:e>
                    </m:d>
                    <m:r>
                      <a:rPr lang="en-US" sz="2400" b="0" i="1" dirty="0" smtClean="0">
                        <a:latin typeface="Cambria Math" panose="02040503050406030204" pitchFamily="18" charset="0"/>
                        <a:cs typeface="Times New Roman" pitchFamily="18" charset="0"/>
                      </a:rPr>
                      <m:t>=10∗0.9∗(1−0.9)=0.9</m:t>
                    </m:r>
                  </m:oMath>
                </a14:m>
                <a:r>
                  <a:rPr lang="en-US" sz="2400" dirty="0"/>
                  <a:t>     </a:t>
                </a:r>
                <a:r>
                  <a:rPr lang="en-US" sz="2400" dirty="0">
                    <a:latin typeface="Times New Roman" panose="02020603050405020304" pitchFamily="18" charset="0"/>
                    <a:cs typeface="Times New Roman" panose="02020603050405020304" pitchFamily="18" charset="0"/>
                  </a:rPr>
                  <a:t>persons</a:t>
                </a:r>
                <a:r>
                  <a:rPr lang="en-US" sz="2400" baseline="300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51764" y="3886200"/>
                <a:ext cx="7782636" cy="461665"/>
              </a:xfrm>
              <a:prstGeom prst="rect">
                <a:avLst/>
              </a:prstGeom>
              <a:blipFill rotWithShape="0">
                <a:blip r:embed="rId3"/>
                <a:stretch>
                  <a:fillRect t="-12000" b="-28000"/>
                </a:stretch>
              </a:blipFill>
            </p:spPr>
            <p:txBody>
              <a:bodyPr/>
              <a:lstStyle/>
              <a:p>
                <a:r>
                  <a:rPr lang="en-US">
                    <a:noFill/>
                  </a:rPr>
                  <a:t> </a:t>
                </a:r>
              </a:p>
            </p:txBody>
          </p:sp>
        </mc:Fallback>
      </mc:AlternateContent>
      <p:sp>
        <p:nvSpPr>
          <p:cNvPr id="8" name="TextBox 7"/>
          <p:cNvSpPr txBox="1"/>
          <p:nvPr/>
        </p:nvSpPr>
        <p:spPr>
          <a:xfrm>
            <a:off x="76200" y="4640534"/>
            <a:ext cx="89154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(h) What is the </a:t>
            </a:r>
            <a:r>
              <a:rPr lang="en-US" sz="2400" b="1" dirty="0">
                <a:solidFill>
                  <a:schemeClr val="tx1"/>
                </a:solidFill>
                <a:latin typeface="Times New Roman" pitchFamily="18" charset="0"/>
                <a:cs typeface="Times New Roman" pitchFamily="18" charset="0"/>
              </a:rPr>
              <a:t>standard deviation </a:t>
            </a:r>
            <a:r>
              <a:rPr lang="en-US" sz="2400" dirty="0">
                <a:solidFill>
                  <a:schemeClr val="tx1"/>
                </a:solidFill>
                <a:latin typeface="Times New Roman" pitchFamily="18" charset="0"/>
                <a:cs typeface="Times New Roman" pitchFamily="18" charset="0"/>
              </a:rPr>
              <a:t>of the number of people started smoking before 21 years of age among the randomly selected n=10 individuals?</a:t>
            </a:r>
          </a:p>
        </p:txBody>
      </p:sp>
      <mc:AlternateContent xmlns:mc="http://schemas.openxmlformats.org/markup-compatibility/2006" xmlns:a14="http://schemas.microsoft.com/office/drawing/2010/main">
        <mc:Choice Requires="a14">
          <p:sp>
            <p:nvSpPr>
              <p:cNvPr id="9" name="Rectangle 8"/>
              <p:cNvSpPr/>
              <p:nvPr/>
            </p:nvSpPr>
            <p:spPr>
              <a:xfrm>
                <a:off x="0" y="6005358"/>
                <a:ext cx="9372600" cy="547842"/>
              </a:xfrm>
              <a:prstGeom prst="rect">
                <a:avLst/>
              </a:prstGeom>
            </p:spPr>
            <p:txBody>
              <a:bodyPr wrap="square">
                <a:spAutoFit/>
              </a:bodyPr>
              <a:lstStyle/>
              <a:p>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itchFamily="18" charset="0"/>
                      </a:rPr>
                      <m:t>𝜎</m:t>
                    </m:r>
                    <m:r>
                      <a:rPr lang="en-US" sz="2400" b="0" i="1" dirty="0" smtClean="0">
                        <a:latin typeface="Cambria Math" panose="02040503050406030204" pitchFamily="18" charset="0"/>
                        <a:ea typeface="Cambria Math" panose="02040503050406030204" pitchFamily="18" charset="0"/>
                        <a:cs typeface="Times New Roman" pitchFamily="18" charset="0"/>
                      </a:rPr>
                      <m:t>=</m:t>
                    </m:r>
                    <m:rad>
                      <m:radPr>
                        <m:degHide m:val="on"/>
                        <m:ctrlPr>
                          <a:rPr lang="en-US" sz="2400" b="0" i="1" dirty="0" smtClean="0">
                            <a:latin typeface="Cambria Math" panose="02040503050406030204" pitchFamily="18" charset="0"/>
                            <a:ea typeface="Cambria Math" panose="02040503050406030204" pitchFamily="18" charset="0"/>
                            <a:cs typeface="Times New Roman" pitchFamily="18" charset="0"/>
                          </a:rPr>
                        </m:ctrlPr>
                      </m:radPr>
                      <m:deg/>
                      <m:e>
                        <m:r>
                          <a:rPr lang="en-US" sz="2400" i="1" dirty="0">
                            <a:latin typeface="Cambria Math" panose="02040503050406030204" pitchFamily="18" charset="0"/>
                            <a:cs typeface="Times New Roman" pitchFamily="18" charset="0"/>
                          </a:rPr>
                          <m:t>𝑛</m:t>
                        </m:r>
                        <m:r>
                          <a:rPr lang="en-US" sz="2400" i="1" dirty="0">
                            <a:latin typeface="Cambria Math" panose="02040503050406030204" pitchFamily="18" charset="0"/>
                            <a:ea typeface="Cambria Math" panose="02040503050406030204" pitchFamily="18" charset="0"/>
                            <a:cs typeface="Times New Roman" pitchFamily="18" charset="0"/>
                          </a:rPr>
                          <m:t>∙</m:t>
                        </m:r>
                        <m:r>
                          <a:rPr lang="en-US" sz="2400" i="1" dirty="0">
                            <a:latin typeface="Cambria Math" panose="02040503050406030204" pitchFamily="18" charset="0"/>
                            <a:cs typeface="Times New Roman" pitchFamily="18" charset="0"/>
                          </a:rPr>
                          <m:t>𝑝</m:t>
                        </m:r>
                        <m:r>
                          <a:rPr lang="en-US" sz="2400" i="1" dirty="0">
                            <a:latin typeface="Cambria Math" panose="02040503050406030204" pitchFamily="18" charset="0"/>
                            <a:ea typeface="Cambria Math" panose="02040503050406030204" pitchFamily="18" charset="0"/>
                            <a:cs typeface="Times New Roman" pitchFamily="18" charset="0"/>
                          </a:rPr>
                          <m:t>∙</m:t>
                        </m:r>
                        <m:d>
                          <m:dPr>
                            <m:ctrlPr>
                              <a:rPr lang="en-US" sz="2400" i="1" dirty="0">
                                <a:latin typeface="Cambria Math" panose="02040503050406030204" pitchFamily="18" charset="0"/>
                                <a:ea typeface="Cambria Math" panose="02040503050406030204" pitchFamily="18" charset="0"/>
                                <a:cs typeface="Times New Roman" pitchFamily="18" charset="0"/>
                              </a:rPr>
                            </m:ctrlPr>
                          </m:dPr>
                          <m:e>
                            <m:r>
                              <a:rPr lang="en-US" sz="2400" i="1" dirty="0">
                                <a:latin typeface="Cambria Math" panose="02040503050406030204" pitchFamily="18" charset="0"/>
                                <a:ea typeface="Cambria Math" panose="02040503050406030204" pitchFamily="18" charset="0"/>
                                <a:cs typeface="Times New Roman" pitchFamily="18" charset="0"/>
                              </a:rPr>
                              <m:t>1−</m:t>
                            </m:r>
                            <m:r>
                              <a:rPr lang="en-US" sz="2400" i="1" dirty="0">
                                <a:latin typeface="Cambria Math" panose="02040503050406030204" pitchFamily="18" charset="0"/>
                                <a:cs typeface="Times New Roman" pitchFamily="18" charset="0"/>
                              </a:rPr>
                              <m:t>𝑝</m:t>
                            </m:r>
                          </m:e>
                        </m:d>
                      </m:e>
                    </m:rad>
                    <m:r>
                      <a:rPr lang="en-US" sz="2400" b="0" i="1" dirty="0" smtClean="0">
                        <a:latin typeface="Cambria Math" panose="02040503050406030204" pitchFamily="18" charset="0"/>
                        <a:cs typeface="Times New Roman" pitchFamily="18" charset="0"/>
                      </a:rPr>
                      <m:t>=</m:t>
                    </m:r>
                    <m:rad>
                      <m:radPr>
                        <m:degHide m:val="on"/>
                        <m:ctrlPr>
                          <a:rPr lang="en-US" sz="2400" b="0" i="1" dirty="0" smtClean="0">
                            <a:latin typeface="Cambria Math" panose="02040503050406030204" pitchFamily="18" charset="0"/>
                            <a:cs typeface="Times New Roman" pitchFamily="18" charset="0"/>
                          </a:rPr>
                        </m:ctrlPr>
                      </m:radPr>
                      <m:deg/>
                      <m:e>
                        <m:r>
                          <a:rPr lang="en-US" sz="2400" i="1" dirty="0">
                            <a:latin typeface="Cambria Math" panose="02040503050406030204" pitchFamily="18" charset="0"/>
                            <a:cs typeface="Times New Roman" pitchFamily="18" charset="0"/>
                          </a:rPr>
                          <m:t>10∗0.9∗(1−0.9</m:t>
                        </m:r>
                        <m:r>
                          <a:rPr lang="en-US" sz="2400" b="0" i="1" dirty="0" smtClean="0">
                            <a:latin typeface="Cambria Math" panose="02040503050406030204" pitchFamily="18" charset="0"/>
                            <a:cs typeface="Times New Roman" pitchFamily="18" charset="0"/>
                          </a:rPr>
                          <m:t>)</m:t>
                        </m:r>
                      </m:e>
                    </m:rad>
                    <m:r>
                      <a:rPr lang="en-US" sz="2400" b="0" i="1" dirty="0" smtClean="0">
                        <a:latin typeface="Cambria Math" panose="02040503050406030204" pitchFamily="18" charset="0"/>
                        <a:cs typeface="Times New Roman" pitchFamily="18" charset="0"/>
                      </a:rPr>
                      <m:t>=</m:t>
                    </m:r>
                    <m:rad>
                      <m:radPr>
                        <m:degHide m:val="on"/>
                        <m:ctrlPr>
                          <a:rPr lang="en-US" sz="2400" b="0" i="1" dirty="0" smtClean="0">
                            <a:latin typeface="Cambria Math" panose="02040503050406030204" pitchFamily="18" charset="0"/>
                            <a:cs typeface="Times New Roman" pitchFamily="18" charset="0"/>
                          </a:rPr>
                        </m:ctrlPr>
                      </m:radPr>
                      <m:deg/>
                      <m:e>
                        <m:r>
                          <a:rPr lang="en-US" sz="2400" i="1" dirty="0">
                            <a:latin typeface="Cambria Math" panose="02040503050406030204" pitchFamily="18" charset="0"/>
                            <a:cs typeface="Times New Roman" pitchFamily="18" charset="0"/>
                          </a:rPr>
                          <m:t>0.9</m:t>
                        </m:r>
                      </m:e>
                    </m:rad>
                    <m:r>
                      <a:rPr lang="en-US" sz="2400" b="0" i="1" dirty="0" smtClean="0">
                        <a:latin typeface="Cambria Math" panose="02040503050406030204" pitchFamily="18" charset="0"/>
                        <a:cs typeface="Times New Roman" pitchFamily="18" charset="0"/>
                      </a:rPr>
                      <m:t>=.94868</m:t>
                    </m:r>
                  </m:oMath>
                </a14:m>
                <a:r>
                  <a:rPr lang="en-US" sz="2400" dirty="0"/>
                  <a:t> </a:t>
                </a:r>
                <a:r>
                  <a:rPr lang="en-US" sz="2400" dirty="0">
                    <a:latin typeface="Times New Roman" panose="02020603050405020304" pitchFamily="18" charset="0"/>
                    <a:cs typeface="Times New Roman" panose="02020603050405020304" pitchFamily="18" charset="0"/>
                  </a:rPr>
                  <a:t>persons</a:t>
                </a:r>
              </a:p>
            </p:txBody>
          </p:sp>
        </mc:Choice>
        <mc:Fallback xmlns="">
          <p:sp>
            <p:nvSpPr>
              <p:cNvPr id="9" name="Rectangle 8"/>
              <p:cNvSpPr>
                <a:spLocks noRot="1" noChangeAspect="1" noMove="1" noResize="1" noEditPoints="1" noAdjustHandles="1" noChangeArrowheads="1" noChangeShapeType="1" noTextEdit="1"/>
              </p:cNvSpPr>
              <p:nvPr/>
            </p:nvSpPr>
            <p:spPr>
              <a:xfrm>
                <a:off x="0" y="6005358"/>
                <a:ext cx="9372600" cy="547842"/>
              </a:xfrm>
              <a:prstGeom prst="rect">
                <a:avLst/>
              </a:prstGeom>
              <a:blipFill rotWithShape="0">
                <a:blip r:embed="rId4"/>
                <a:stretch>
                  <a:fillRect b="-20000"/>
                </a:stretch>
              </a:blipFill>
            </p:spPr>
            <p:txBody>
              <a:bodyPr/>
              <a:lstStyle/>
              <a:p>
                <a:r>
                  <a:rPr lang="en-US">
                    <a:noFill/>
                  </a:rPr>
                  <a:t> </a:t>
                </a:r>
              </a:p>
            </p:txBody>
          </p:sp>
        </mc:Fallback>
      </mc:AlternateContent>
    </p:spTree>
    <p:extLst>
      <p:ext uri="{BB962C8B-B14F-4D97-AF65-F5344CB8AC3E}">
        <p14:creationId xmlns:p14="http://schemas.microsoft.com/office/powerpoint/2010/main" val="19572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6"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295400" cy="400110"/>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solidFill>
                  <a:schemeClr val="tx1"/>
                </a:solidFill>
                <a:latin typeface="Times New Roman" pitchFamily="18" charset="0"/>
                <a:cs typeface="Times New Roman" pitchFamily="18" charset="0"/>
              </a:rPr>
              <a:t>Example :</a:t>
            </a:r>
          </a:p>
        </p:txBody>
      </p:sp>
      <p:pic>
        <p:nvPicPr>
          <p:cNvPr id="24577" name="Picture 1"/>
          <p:cNvPicPr>
            <a:picLocks noChangeAspect="1" noChangeArrowheads="1"/>
          </p:cNvPicPr>
          <p:nvPr/>
        </p:nvPicPr>
        <p:blipFill>
          <a:blip r:embed="rId2"/>
          <a:srcRect l="20555" t="50667" r="11667" b="24444"/>
          <a:stretch>
            <a:fillRect/>
          </a:stretch>
        </p:blipFill>
        <p:spPr bwMode="auto">
          <a:xfrm>
            <a:off x="152400" y="762000"/>
            <a:ext cx="8763000" cy="2011180"/>
          </a:xfrm>
          <a:prstGeom prst="rect">
            <a:avLst/>
          </a:prstGeom>
          <a:noFill/>
          <a:ln w="9525">
            <a:noFill/>
            <a:miter lim="800000"/>
            <a:headEnd/>
            <a:tailEnd/>
          </a:ln>
          <a:effectLst/>
        </p:spPr>
      </p:pic>
      <p:pic>
        <p:nvPicPr>
          <p:cNvPr id="7" name="Picture 1"/>
          <p:cNvPicPr>
            <a:picLocks noChangeAspect="1" noChangeArrowheads="1"/>
          </p:cNvPicPr>
          <p:nvPr/>
        </p:nvPicPr>
        <p:blipFill>
          <a:blip r:embed="rId2"/>
          <a:srcRect l="20555" t="75185" r="11667" b="10670"/>
          <a:stretch>
            <a:fillRect/>
          </a:stretch>
        </p:blipFill>
        <p:spPr bwMode="auto">
          <a:xfrm>
            <a:off x="228600" y="2895600"/>
            <a:ext cx="8229600" cy="1073426"/>
          </a:xfrm>
          <a:prstGeom prst="rect">
            <a:avLst/>
          </a:prstGeom>
          <a:noFill/>
          <a:ln w="9525">
            <a:solidFill>
              <a:srgbClr val="0070C0"/>
            </a:solidFill>
            <a:miter lim="800000"/>
            <a:headEnd/>
            <a:tailEnd/>
          </a:ln>
          <a:effectLst/>
        </p:spPr>
      </p:pic>
      <p:sp>
        <p:nvSpPr>
          <p:cNvPr id="8" name="Rectangle 7"/>
          <p:cNvSpPr/>
          <p:nvPr/>
        </p:nvSpPr>
        <p:spPr>
          <a:xfrm>
            <a:off x="1943100" y="4419600"/>
            <a:ext cx="5676900" cy="461665"/>
          </a:xfrm>
          <a:prstGeom prst="rect">
            <a:avLst/>
          </a:prstGeom>
        </p:spPr>
        <p:txBody>
          <a:bodyPr wrap="square">
            <a:spAutoFit/>
          </a:bodyPr>
          <a:lstStyle/>
          <a:p>
            <a:r>
              <a:rPr lang="en-US" sz="2400" dirty="0">
                <a:latin typeface="Times New Roman" pitchFamily="18" charset="0"/>
                <a:cs typeface="Times New Roman" pitchFamily="18" charset="0"/>
              </a:rPr>
              <a:t>P(X =4) = </a:t>
            </a:r>
            <a:r>
              <a:rPr lang="en-US" sz="2400" dirty="0" err="1">
                <a:latin typeface="Times New Roman" pitchFamily="18" charset="0"/>
                <a:cs typeface="Times New Roman" pitchFamily="18" charset="0"/>
              </a:rPr>
              <a:t>binompdf</a:t>
            </a:r>
            <a:r>
              <a:rPr lang="en-US" sz="2400" dirty="0">
                <a:latin typeface="Times New Roman" pitchFamily="18" charset="0"/>
                <a:cs typeface="Times New Roman" pitchFamily="18" charset="0"/>
              </a:rPr>
              <a:t> (10,0.267,4) = 0.1655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srcRect l="21667" t="37333" r="13889" b="53778"/>
          <a:stretch>
            <a:fillRect/>
          </a:stretch>
        </p:blipFill>
        <p:spPr bwMode="auto">
          <a:xfrm>
            <a:off x="304800" y="228600"/>
            <a:ext cx="8077200" cy="696310"/>
          </a:xfrm>
          <a:prstGeom prst="rect">
            <a:avLst/>
          </a:prstGeom>
          <a:noFill/>
          <a:ln w="9525">
            <a:solidFill>
              <a:srgbClr val="0070C0"/>
            </a:solidFill>
            <a:miter lim="800000"/>
            <a:headEnd/>
            <a:tailEnd/>
          </a:ln>
          <a:effectLst/>
        </p:spPr>
      </p:pic>
      <p:pic>
        <p:nvPicPr>
          <p:cNvPr id="5" name="Picture 1"/>
          <p:cNvPicPr>
            <a:picLocks noChangeAspect="1" noChangeArrowheads="1"/>
          </p:cNvPicPr>
          <p:nvPr/>
        </p:nvPicPr>
        <p:blipFill>
          <a:blip r:embed="rId2"/>
          <a:srcRect l="21667" t="46088" r="13889" b="43212"/>
          <a:stretch>
            <a:fillRect/>
          </a:stretch>
        </p:blipFill>
        <p:spPr bwMode="auto">
          <a:xfrm>
            <a:off x="228600" y="2667000"/>
            <a:ext cx="8077200" cy="838200"/>
          </a:xfrm>
          <a:prstGeom prst="rect">
            <a:avLst/>
          </a:prstGeom>
          <a:noFill/>
          <a:ln w="9525">
            <a:solidFill>
              <a:srgbClr val="0070C0"/>
            </a:solidFill>
            <a:miter lim="800000"/>
            <a:headEnd/>
            <a:tailEnd/>
          </a:ln>
          <a:effectLst/>
        </p:spPr>
      </p:pic>
      <p:sp>
        <p:nvSpPr>
          <p:cNvPr id="6" name="Rectangle 5"/>
          <p:cNvSpPr/>
          <p:nvPr/>
        </p:nvSpPr>
        <p:spPr>
          <a:xfrm>
            <a:off x="914400" y="1565122"/>
            <a:ext cx="7239000" cy="461665"/>
          </a:xfrm>
          <a:prstGeom prst="rect">
            <a:avLst/>
          </a:prstGeom>
        </p:spPr>
        <p:txBody>
          <a:bodyPr wrap="square">
            <a:spAutoFit/>
          </a:bodyPr>
          <a:lstStyle/>
          <a:p>
            <a:r>
              <a:rPr lang="en-US" sz="2400" dirty="0">
                <a:latin typeface="Times New Roman" pitchFamily="18" charset="0"/>
                <a:cs typeface="Times New Roman" pitchFamily="18" charset="0"/>
              </a:rPr>
              <a:t>P(X&lt; 3) = P(X ≤ 2 ) = </a:t>
            </a:r>
            <a:r>
              <a:rPr lang="en-US" sz="2400" dirty="0" err="1">
                <a:latin typeface="Times New Roman" pitchFamily="18" charset="0"/>
                <a:cs typeface="Times New Roman" pitchFamily="18" charset="0"/>
              </a:rPr>
              <a:t>binomcdf</a:t>
            </a:r>
            <a:r>
              <a:rPr lang="en-US" sz="2400" dirty="0">
                <a:latin typeface="Times New Roman" pitchFamily="18" charset="0"/>
                <a:cs typeface="Times New Roman" pitchFamily="18" charset="0"/>
              </a:rPr>
              <a:t> (10,0.267,2) = 0.4752 </a:t>
            </a:r>
            <a:endParaRPr lang="en-US" sz="2400" dirty="0"/>
          </a:p>
        </p:txBody>
      </p:sp>
      <p:sp>
        <p:nvSpPr>
          <p:cNvPr id="7" name="Rectangle 6"/>
          <p:cNvSpPr/>
          <p:nvPr/>
        </p:nvSpPr>
        <p:spPr>
          <a:xfrm>
            <a:off x="533400" y="5036403"/>
            <a:ext cx="8153400" cy="830997"/>
          </a:xfrm>
          <a:prstGeom prst="rect">
            <a:avLst/>
          </a:prstGeom>
        </p:spPr>
        <p:txBody>
          <a:bodyPr wrap="square">
            <a:spAutoFit/>
          </a:bodyPr>
          <a:lstStyle/>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P(X ≤ 4 ) = </a:t>
            </a:r>
            <a:r>
              <a:rPr lang="en-US" sz="2400" dirty="0" err="1">
                <a:latin typeface="Times New Roman" pitchFamily="18" charset="0"/>
                <a:cs typeface="Times New Roman" pitchFamily="18" charset="0"/>
              </a:rPr>
              <a:t>binomcdf</a:t>
            </a:r>
            <a:r>
              <a:rPr lang="en-US" sz="2400" dirty="0">
                <a:latin typeface="Times New Roman" pitchFamily="18" charset="0"/>
                <a:cs typeface="Times New Roman" pitchFamily="18" charset="0"/>
              </a:rPr>
              <a:t> (10,</a:t>
            </a:r>
            <a:r>
              <a:rPr lang="en-US" sz="2400" dirty="0">
                <a:solidFill>
                  <a:srgbClr val="FF0000"/>
                </a:solidFill>
                <a:latin typeface="Times New Roman" pitchFamily="18" charset="0"/>
                <a:cs typeface="Times New Roman" pitchFamily="18" charset="0"/>
              </a:rPr>
              <a:t>0.733</a:t>
            </a:r>
            <a:r>
              <a:rPr lang="en-US" sz="2400" dirty="0">
                <a:latin typeface="Times New Roman" pitchFamily="18" charset="0"/>
                <a:cs typeface="Times New Roman" pitchFamily="18" charset="0"/>
              </a:rPr>
              <a:t>,4) = 0.0272</a:t>
            </a:r>
            <a:endParaRPr lang="en-US" sz="2400" dirty="0"/>
          </a:p>
        </p:txBody>
      </p:sp>
      <p:sp>
        <p:nvSpPr>
          <p:cNvPr id="2" name="TextBox 1"/>
          <p:cNvSpPr txBox="1"/>
          <p:nvPr/>
        </p:nvSpPr>
        <p:spPr>
          <a:xfrm>
            <a:off x="1752600" y="3733800"/>
            <a:ext cx="4495801" cy="1200329"/>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Probability an individual </a:t>
            </a:r>
          </a:p>
          <a:p>
            <a:pPr algn="ctr"/>
            <a:r>
              <a:rPr lang="en-US" sz="2400" dirty="0">
                <a:solidFill>
                  <a:srgbClr val="FF0000"/>
                </a:solidFill>
                <a:latin typeface="Times New Roman" panose="02020603050405020304" pitchFamily="18" charset="0"/>
                <a:cs typeface="Times New Roman" panose="02020603050405020304" pitchFamily="18" charset="0"/>
              </a:rPr>
              <a:t>will cover her or his </a:t>
            </a:r>
          </a:p>
          <a:p>
            <a:pPr algn="ctr"/>
            <a:r>
              <a:rPr lang="en-US" sz="2400" dirty="0">
                <a:solidFill>
                  <a:srgbClr val="FF0000"/>
                </a:solidFill>
                <a:latin typeface="Times New Roman" panose="02020603050405020304" pitchFamily="18" charset="0"/>
                <a:cs typeface="Times New Roman" panose="02020603050405020304" pitchFamily="18" charset="0"/>
              </a:rPr>
              <a:t>mouth</a:t>
            </a:r>
          </a:p>
        </p:txBody>
      </p:sp>
      <p:cxnSp>
        <p:nvCxnSpPr>
          <p:cNvPr id="4" name="Straight Arrow Connector 3"/>
          <p:cNvCxnSpPr/>
          <p:nvPr/>
        </p:nvCxnSpPr>
        <p:spPr>
          <a:xfrm>
            <a:off x="4038600" y="4939847"/>
            <a:ext cx="0" cy="470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rot="5400000">
            <a:off x="5526734" y="5141268"/>
            <a:ext cx="457199" cy="1900535"/>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p:cNvSpPr txBox="1"/>
          <p:nvPr/>
        </p:nvSpPr>
        <p:spPr>
          <a:xfrm>
            <a:off x="4884197" y="6320135"/>
            <a:ext cx="174227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Answer: </a:t>
            </a:r>
            <a:r>
              <a:rPr lang="en-US" sz="2400" dirty="0">
                <a:solidFill>
                  <a:srgbClr val="FF0000"/>
                </a:solidFill>
                <a:latin typeface="Times New Roman" panose="02020603050405020304" pitchFamily="18" charset="0"/>
                <a:cs typeface="Times New Roman" panose="02020603050405020304" pitchFamily="18" charset="0"/>
              </a:rPr>
              <a:t>Yes</a:t>
            </a:r>
          </a:p>
        </p:txBody>
      </p:sp>
      <p:sp>
        <p:nvSpPr>
          <p:cNvPr id="13" name="TextBox 12"/>
          <p:cNvSpPr txBox="1"/>
          <p:nvPr/>
        </p:nvSpPr>
        <p:spPr>
          <a:xfrm>
            <a:off x="6038545" y="5433536"/>
            <a:ext cx="819455" cy="738664"/>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&lt; .05</a:t>
            </a:r>
            <a:endParaRPr lang="en-US" sz="2400" dirty="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1295400" cy="400110"/>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solidFill>
                  <a:schemeClr val="tx1"/>
                </a:solidFill>
                <a:latin typeface="Times New Roman" pitchFamily="18" charset="0"/>
                <a:cs typeface="Times New Roman" pitchFamily="18" charset="0"/>
              </a:rPr>
              <a:t>Example :</a:t>
            </a:r>
          </a:p>
        </p:txBody>
      </p:sp>
      <p:pic>
        <p:nvPicPr>
          <p:cNvPr id="1031" name="Picture 7"/>
          <p:cNvPicPr>
            <a:picLocks noChangeAspect="1" noChangeArrowheads="1"/>
          </p:cNvPicPr>
          <p:nvPr/>
        </p:nvPicPr>
        <p:blipFill>
          <a:blip r:embed="rId2"/>
          <a:srcRect l="21111" t="56889" r="12778" b="14667"/>
          <a:stretch>
            <a:fillRect/>
          </a:stretch>
        </p:blipFill>
        <p:spPr bwMode="auto">
          <a:xfrm>
            <a:off x="457200" y="838200"/>
            <a:ext cx="8153400" cy="2192511"/>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a:srcRect l="21111" t="50000" r="15000" b="36667"/>
          <a:stretch>
            <a:fillRect/>
          </a:stretch>
        </p:blipFill>
        <p:spPr bwMode="auto">
          <a:xfrm>
            <a:off x="304800" y="3276600"/>
            <a:ext cx="8305800" cy="838200"/>
          </a:xfrm>
          <a:prstGeom prst="rect">
            <a:avLst/>
          </a:prstGeom>
          <a:noFill/>
          <a:ln w="9525">
            <a:solidFill>
              <a:srgbClr val="0070C0"/>
            </a:solidFill>
            <a:miter lim="800000"/>
            <a:headEnd/>
            <a:tailEnd/>
          </a:ln>
          <a:effectLst/>
        </p:spPr>
      </p:pic>
      <p:sp>
        <p:nvSpPr>
          <p:cNvPr id="12" name="Rectangle 11"/>
          <p:cNvSpPr/>
          <p:nvPr/>
        </p:nvSpPr>
        <p:spPr>
          <a:xfrm>
            <a:off x="1543050" y="4267242"/>
            <a:ext cx="5981700" cy="461665"/>
          </a:xfrm>
          <a:prstGeom prst="rect">
            <a:avLst/>
          </a:prstGeom>
        </p:spPr>
        <p:txBody>
          <a:bodyPr wrap="square">
            <a:spAutoFit/>
          </a:bodyPr>
          <a:lstStyle/>
          <a:p>
            <a:r>
              <a:rPr lang="en-US" sz="2400" dirty="0">
                <a:latin typeface="Times New Roman" pitchFamily="18" charset="0"/>
                <a:cs typeface="Times New Roman" pitchFamily="18" charset="0"/>
              </a:rPr>
              <a:t>P(X = 2) = </a:t>
            </a:r>
            <a:r>
              <a:rPr lang="en-US" sz="2400" dirty="0" err="1">
                <a:latin typeface="Times New Roman" pitchFamily="18" charset="0"/>
                <a:cs typeface="Times New Roman" pitchFamily="18" charset="0"/>
              </a:rPr>
              <a:t>binompdf</a:t>
            </a:r>
            <a:r>
              <a:rPr lang="en-US" sz="2400" dirty="0">
                <a:latin typeface="Times New Roman" pitchFamily="18" charset="0"/>
                <a:cs typeface="Times New Roman" pitchFamily="18" charset="0"/>
              </a:rPr>
              <a:t> (15,0.047,2) = 0.124 </a:t>
            </a:r>
            <a:endParaRPr lang="en-US" sz="2400" dirty="0"/>
          </a:p>
        </p:txBody>
      </p:sp>
      <p:pic>
        <p:nvPicPr>
          <p:cNvPr id="13" name="Picture 8"/>
          <p:cNvPicPr>
            <a:picLocks noChangeAspect="1" noChangeArrowheads="1"/>
          </p:cNvPicPr>
          <p:nvPr/>
        </p:nvPicPr>
        <p:blipFill>
          <a:blip r:embed="rId3"/>
          <a:srcRect l="21111" t="63333" r="15000" b="22122"/>
          <a:stretch>
            <a:fillRect/>
          </a:stretch>
        </p:blipFill>
        <p:spPr bwMode="auto">
          <a:xfrm>
            <a:off x="304800" y="4876800"/>
            <a:ext cx="8305800" cy="914400"/>
          </a:xfrm>
          <a:prstGeom prst="rect">
            <a:avLst/>
          </a:prstGeom>
          <a:noFill/>
          <a:ln w="9525">
            <a:solidFill>
              <a:srgbClr val="0070C0"/>
            </a:solidFill>
            <a:miter lim="800000"/>
            <a:headEnd/>
            <a:tailEnd/>
          </a:ln>
          <a:effectLst/>
        </p:spPr>
      </p:pic>
      <p:sp>
        <p:nvSpPr>
          <p:cNvPr id="14" name="Rectangle 13"/>
          <p:cNvSpPr/>
          <p:nvPr/>
        </p:nvSpPr>
        <p:spPr>
          <a:xfrm>
            <a:off x="1186218" y="6115419"/>
            <a:ext cx="7391400" cy="461665"/>
          </a:xfrm>
          <a:prstGeom prst="rect">
            <a:avLst/>
          </a:prstGeom>
        </p:spPr>
        <p:txBody>
          <a:bodyPr wrap="square">
            <a:spAutoFit/>
          </a:bodyPr>
          <a:lstStyle/>
          <a:p>
            <a:r>
              <a:rPr lang="en-US" sz="2400" dirty="0">
                <a:latin typeface="Times New Roman" pitchFamily="18" charset="0"/>
                <a:cs typeface="Times New Roman" pitchFamily="18" charset="0"/>
              </a:rPr>
              <a:t>P(X&lt;3)=P(X ≤ 2) = </a:t>
            </a:r>
            <a:r>
              <a:rPr lang="en-US" sz="2400" dirty="0" err="1">
                <a:latin typeface="Times New Roman" pitchFamily="18" charset="0"/>
                <a:cs typeface="Times New Roman" pitchFamily="18" charset="0"/>
              </a:rPr>
              <a:t>binomcdf</a:t>
            </a:r>
            <a:r>
              <a:rPr lang="en-US" sz="2400" dirty="0">
                <a:latin typeface="Times New Roman" pitchFamily="18" charset="0"/>
                <a:cs typeface="Times New Roman" pitchFamily="18" charset="0"/>
              </a:rPr>
              <a:t> (15,0.047,2) = 0.9691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l="11667" t="43556" r="25000" b="41333"/>
          <a:stretch>
            <a:fillRect/>
          </a:stretch>
        </p:blipFill>
        <p:spPr bwMode="auto">
          <a:xfrm>
            <a:off x="392373" y="304800"/>
            <a:ext cx="7696200" cy="877637"/>
          </a:xfrm>
          <a:prstGeom prst="rect">
            <a:avLst/>
          </a:prstGeom>
          <a:noFill/>
          <a:ln w="9525">
            <a:solidFill>
              <a:srgbClr val="0070C0"/>
            </a:solidFill>
            <a:miter lim="800000"/>
            <a:headEnd/>
            <a:tailEnd/>
          </a:ln>
          <a:effectLst/>
        </p:spPr>
      </p:pic>
      <p:sp>
        <p:nvSpPr>
          <p:cNvPr id="5" name="Rectangle 4"/>
          <p:cNvSpPr/>
          <p:nvPr/>
        </p:nvSpPr>
        <p:spPr>
          <a:xfrm>
            <a:off x="1143000" y="1600200"/>
            <a:ext cx="7239000" cy="830997"/>
          </a:xfrm>
          <a:prstGeom prst="rect">
            <a:avLst/>
          </a:prstGeom>
        </p:spPr>
        <p:txBody>
          <a:bodyPr wrap="square">
            <a:spAutoFit/>
          </a:bodyPr>
          <a:lstStyle/>
          <a:p>
            <a:r>
              <a:rPr lang="en-US" sz="2400" dirty="0">
                <a:latin typeface="Times New Roman" pitchFamily="18" charset="0"/>
                <a:cs typeface="Times New Roman" pitchFamily="18" charset="0"/>
              </a:rPr>
              <a:t>P(X &gt; 4 ) = 1- P(X ≤ 4)</a:t>
            </a:r>
          </a:p>
          <a:p>
            <a:r>
              <a:rPr lang="en-US" sz="2400" dirty="0">
                <a:latin typeface="Times New Roman" pitchFamily="18" charset="0"/>
                <a:cs typeface="Times New Roman" pitchFamily="18" charset="0"/>
              </a:rPr>
              <a:t>                = 1 - </a:t>
            </a:r>
            <a:r>
              <a:rPr lang="en-US" sz="2400" dirty="0" err="1">
                <a:latin typeface="Times New Roman" pitchFamily="18" charset="0"/>
                <a:cs typeface="Times New Roman" pitchFamily="18" charset="0"/>
              </a:rPr>
              <a:t>binomcdf</a:t>
            </a:r>
            <a:r>
              <a:rPr lang="en-US" sz="2400" dirty="0">
                <a:latin typeface="Times New Roman" pitchFamily="18" charset="0"/>
                <a:cs typeface="Times New Roman" pitchFamily="18" charset="0"/>
              </a:rPr>
              <a:t> (15,0.047,4) = 0.0005</a:t>
            </a:r>
            <a:endParaRPr lang="en-US" sz="2400" dirty="0"/>
          </a:p>
        </p:txBody>
      </p:sp>
      <p:sp>
        <p:nvSpPr>
          <p:cNvPr id="2" name="Right Brace 1"/>
          <p:cNvSpPr/>
          <p:nvPr/>
        </p:nvSpPr>
        <p:spPr>
          <a:xfrm rot="5400000">
            <a:off x="6741468" y="1640532"/>
            <a:ext cx="457199" cy="1900535"/>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 name="TextBox 2"/>
          <p:cNvSpPr txBox="1"/>
          <p:nvPr/>
        </p:nvSpPr>
        <p:spPr>
          <a:xfrm>
            <a:off x="6098931" y="2819399"/>
            <a:ext cx="174227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Answer: </a:t>
            </a:r>
            <a:r>
              <a:rPr lang="en-US" sz="2400" dirty="0">
                <a:solidFill>
                  <a:srgbClr val="FF0000"/>
                </a:solidFill>
                <a:latin typeface="Times New Roman" panose="02020603050405020304" pitchFamily="18" charset="0"/>
                <a:cs typeface="Times New Roman" panose="02020603050405020304" pitchFamily="18" charset="0"/>
              </a:rPr>
              <a:t>Yes</a:t>
            </a:r>
          </a:p>
        </p:txBody>
      </p:sp>
      <p:sp>
        <p:nvSpPr>
          <p:cNvPr id="4" name="TextBox 3"/>
          <p:cNvSpPr txBox="1"/>
          <p:nvPr/>
        </p:nvSpPr>
        <p:spPr>
          <a:xfrm>
            <a:off x="7054730" y="1963002"/>
            <a:ext cx="819455" cy="738664"/>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&lt; .05</a:t>
            </a:r>
            <a:endParaRPr lang="en-US" sz="2400" dirty="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457068-9EDE-436F-8FC9-E4437C879293}"/>
              </a:ext>
            </a:extLst>
          </p:cNvPr>
          <p:cNvSpPr>
            <a:spLocks noGrp="1"/>
          </p:cNvSpPr>
          <p:nvPr>
            <p:ph type="body" idx="1"/>
          </p:nvPr>
        </p:nvSpPr>
        <p:spPr>
          <a:xfrm>
            <a:off x="722313" y="1676400"/>
            <a:ext cx="7772400" cy="1500187"/>
          </a:xfrm>
        </p:spPr>
        <p:txBody>
          <a:bodyPr>
            <a:normAutofit/>
          </a:bodyPr>
          <a:lstStyle/>
          <a:p>
            <a:r>
              <a:rPr lang="en-US" sz="4800" dirty="0">
                <a:solidFill>
                  <a:srgbClr val="FF0000"/>
                </a:solidFill>
              </a:rPr>
              <a:t>End of examples for chapter 5</a:t>
            </a:r>
          </a:p>
        </p:txBody>
      </p:sp>
    </p:spTree>
    <p:extLst>
      <p:ext uri="{BB962C8B-B14F-4D97-AF65-F5344CB8AC3E}">
        <p14:creationId xmlns:p14="http://schemas.microsoft.com/office/powerpoint/2010/main" val="66999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1295400" cy="400110"/>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solidFill>
                  <a:schemeClr val="tx1"/>
                </a:solidFill>
                <a:latin typeface="Times New Roman" pitchFamily="18" charset="0"/>
                <a:cs typeface="Times New Roman" pitchFamily="18" charset="0"/>
              </a:rPr>
              <a:t>Example :</a:t>
            </a:r>
          </a:p>
        </p:txBody>
      </p:sp>
      <p:sp>
        <p:nvSpPr>
          <p:cNvPr id="6" name="TextBox 5"/>
          <p:cNvSpPr txBox="1"/>
          <p:nvPr/>
        </p:nvSpPr>
        <p:spPr>
          <a:xfrm>
            <a:off x="152400" y="838200"/>
            <a:ext cx="8839200" cy="8309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Determine the required value of the missing probability to make the distribution a discrete probability.</a:t>
            </a:r>
          </a:p>
        </p:txBody>
      </p:sp>
      <p:graphicFrame>
        <p:nvGraphicFramePr>
          <p:cNvPr id="11" name="Table 10"/>
          <p:cNvGraphicFramePr>
            <a:graphicFrameLocks noGrp="1"/>
          </p:cNvGraphicFramePr>
          <p:nvPr>
            <p:extLst>
              <p:ext uri="{D42A27DB-BD31-4B8C-83A1-F6EECF244321}">
                <p14:modId xmlns:p14="http://schemas.microsoft.com/office/powerpoint/2010/main" val="2152634500"/>
              </p:ext>
            </p:extLst>
          </p:nvPr>
        </p:nvGraphicFramePr>
        <p:xfrm>
          <a:off x="3276600" y="2194768"/>
          <a:ext cx="2133600" cy="2293620"/>
        </p:xfrm>
        <a:graphic>
          <a:graphicData uri="http://schemas.openxmlformats.org/drawingml/2006/table">
            <a:tbl>
              <a:tblPr firstRow="1" bandRow="1">
                <a:tableStyleId>{BDBED569-4797-4DF1-A0F4-6AAB3CD982D8}</a:tableStyleId>
              </a:tblPr>
              <a:tblGrid>
                <a:gridCol w="656493">
                  <a:extLst>
                    <a:ext uri="{9D8B030D-6E8A-4147-A177-3AD203B41FA5}">
                      <a16:colId xmlns:a16="http://schemas.microsoft.com/office/drawing/2014/main" val="20000"/>
                    </a:ext>
                  </a:extLst>
                </a:gridCol>
                <a:gridCol w="1477107">
                  <a:extLst>
                    <a:ext uri="{9D8B030D-6E8A-4147-A177-3AD203B41FA5}">
                      <a16:colId xmlns:a16="http://schemas.microsoft.com/office/drawing/2014/main" val="20001"/>
                    </a:ext>
                  </a:extLst>
                </a:gridCol>
              </a:tblGrid>
              <a:tr h="381000">
                <a:tc>
                  <a:txBody>
                    <a:bodyPr/>
                    <a:lstStyle/>
                    <a:p>
                      <a:pPr algn="ctr"/>
                      <a:r>
                        <a:rPr lang="en-US" sz="2400" i="1" baseline="0" dirty="0">
                          <a:latin typeface="Times New Roman" pitchFamily="18" charset="0"/>
                          <a:cs typeface="Times New Roman" pitchFamily="18" charset="0"/>
                        </a:rPr>
                        <a:t>x</a:t>
                      </a:r>
                      <a:endParaRPr lang="en-US" sz="2400" i="1"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P(</a:t>
                      </a: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a:t>
                      </a:r>
                    </a:p>
                  </a:txBody>
                  <a:tcPr/>
                </a:tc>
                <a:extLst>
                  <a:ext uri="{0D108BD9-81ED-4DB2-BD59-A6C34878D82A}">
                    <a16:rowId xmlns:a16="http://schemas.microsoft.com/office/drawing/2014/main" val="10000"/>
                  </a:ext>
                </a:extLst>
              </a:tr>
              <a:tr h="364907">
                <a:tc>
                  <a:txBody>
                    <a:bodyPr/>
                    <a:lstStyle/>
                    <a:p>
                      <a:pPr algn="ctr"/>
                      <a:r>
                        <a:rPr lang="en-US" sz="2400" b="0" dirty="0">
                          <a:latin typeface="Times New Roman" pitchFamily="18" charset="0"/>
                          <a:cs typeface="Times New Roman" pitchFamily="18" charset="0"/>
                        </a:rPr>
                        <a:t>3</a:t>
                      </a:r>
                    </a:p>
                  </a:txBody>
                  <a:tcPr/>
                </a:tc>
                <a:tc>
                  <a:txBody>
                    <a:bodyPr/>
                    <a:lstStyle/>
                    <a:p>
                      <a:pPr algn="ctr"/>
                      <a:r>
                        <a:rPr lang="en-US" sz="2400" strike="noStrike" dirty="0">
                          <a:latin typeface="Times New Roman" pitchFamily="18" charset="0"/>
                          <a:cs typeface="Times New Roman" pitchFamily="18" charset="0"/>
                        </a:rPr>
                        <a:t>0.4</a:t>
                      </a:r>
                    </a:p>
                  </a:txBody>
                  <a:tcPr/>
                </a:tc>
                <a:extLst>
                  <a:ext uri="{0D108BD9-81ED-4DB2-BD59-A6C34878D82A}">
                    <a16:rowId xmlns:a16="http://schemas.microsoft.com/office/drawing/2014/main" val="10001"/>
                  </a:ext>
                </a:extLst>
              </a:tr>
              <a:tr h="364907">
                <a:tc>
                  <a:txBody>
                    <a:bodyPr/>
                    <a:lstStyle/>
                    <a:p>
                      <a:pPr algn="ctr"/>
                      <a:r>
                        <a:rPr lang="en-US" sz="2400" dirty="0">
                          <a:latin typeface="Times New Roman" pitchFamily="18" charset="0"/>
                          <a:cs typeface="Times New Roman" pitchFamily="18" charset="0"/>
                        </a:rPr>
                        <a:t>4</a:t>
                      </a:r>
                    </a:p>
                  </a:txBody>
                  <a:tcPr/>
                </a:tc>
                <a:tc>
                  <a:txBody>
                    <a:bodyPr/>
                    <a:lstStyle/>
                    <a:p>
                      <a:pPr algn="ctr"/>
                      <a:r>
                        <a:rPr lang="en-US" sz="2400" strike="noStrike" dirty="0">
                          <a:latin typeface="Times New Roman" pitchFamily="18" charset="0"/>
                          <a:cs typeface="Times New Roman" pitchFamily="18" charset="0"/>
                        </a:rPr>
                        <a:t>?</a:t>
                      </a:r>
                    </a:p>
                  </a:txBody>
                  <a:tcPr/>
                </a:tc>
                <a:extLst>
                  <a:ext uri="{0D108BD9-81ED-4DB2-BD59-A6C34878D82A}">
                    <a16:rowId xmlns:a16="http://schemas.microsoft.com/office/drawing/2014/main" val="10002"/>
                  </a:ext>
                </a:extLst>
              </a:tr>
              <a:tr h="364907">
                <a:tc>
                  <a:txBody>
                    <a:bodyPr/>
                    <a:lstStyle/>
                    <a:p>
                      <a:pPr algn="ctr"/>
                      <a:r>
                        <a:rPr lang="en-US" sz="2400" dirty="0">
                          <a:latin typeface="Times New Roman" pitchFamily="18" charset="0"/>
                          <a:cs typeface="Times New Roman" pitchFamily="18" charset="0"/>
                        </a:rPr>
                        <a:t>5</a:t>
                      </a:r>
                    </a:p>
                  </a:txBody>
                  <a:tcPr marL="47625" marR="47625" marT="47625" marB="47625" anchor="ctr"/>
                </a:tc>
                <a:tc>
                  <a:txBody>
                    <a:bodyPr/>
                    <a:lstStyle/>
                    <a:p>
                      <a:pPr algn="ctr"/>
                      <a:r>
                        <a:rPr lang="en-US" sz="2400" strike="noStrike" dirty="0">
                          <a:latin typeface="Times New Roman" pitchFamily="18" charset="0"/>
                          <a:cs typeface="Times New Roman" pitchFamily="18" charset="0"/>
                        </a:rPr>
                        <a:t>0.1</a:t>
                      </a:r>
                    </a:p>
                  </a:txBody>
                  <a:tcPr marL="47625" marR="47625" marT="47625" marB="47625" anchor="ctr"/>
                </a:tc>
                <a:extLst>
                  <a:ext uri="{0D108BD9-81ED-4DB2-BD59-A6C34878D82A}">
                    <a16:rowId xmlns:a16="http://schemas.microsoft.com/office/drawing/2014/main" val="10003"/>
                  </a:ext>
                </a:extLst>
              </a:tr>
              <a:tr h="364907">
                <a:tc>
                  <a:txBody>
                    <a:bodyPr/>
                    <a:lstStyle/>
                    <a:p>
                      <a:pPr algn="ctr"/>
                      <a:r>
                        <a:rPr lang="en-US" sz="2400" dirty="0">
                          <a:latin typeface="Times New Roman" pitchFamily="18" charset="0"/>
                          <a:cs typeface="Times New Roman" pitchFamily="18" charset="0"/>
                        </a:rPr>
                        <a:t>6</a:t>
                      </a:r>
                    </a:p>
                  </a:txBody>
                  <a:tcPr/>
                </a:tc>
                <a:tc>
                  <a:txBody>
                    <a:bodyPr/>
                    <a:lstStyle/>
                    <a:p>
                      <a:pPr algn="ctr"/>
                      <a:r>
                        <a:rPr lang="en-US" sz="2400" strike="noStrike" dirty="0">
                          <a:latin typeface="Times New Roman" pitchFamily="18" charset="0"/>
                          <a:cs typeface="Times New Roman" pitchFamily="18" charset="0"/>
                        </a:rPr>
                        <a:t>0.2</a:t>
                      </a:r>
                    </a:p>
                  </a:txBody>
                  <a:tcPr marL="47625" marR="47625" marT="47625" marB="47625" anchor="ctr"/>
                </a:tc>
                <a:extLst>
                  <a:ext uri="{0D108BD9-81ED-4DB2-BD59-A6C34878D82A}">
                    <a16:rowId xmlns:a16="http://schemas.microsoft.com/office/drawing/2014/main" val="10004"/>
                  </a:ext>
                </a:extLst>
              </a:tr>
            </a:tbl>
          </a:graphicData>
        </a:graphic>
      </p:graphicFrame>
      <p:sp>
        <p:nvSpPr>
          <p:cNvPr id="5" name="TextBox 4"/>
          <p:cNvSpPr txBox="1"/>
          <p:nvPr/>
        </p:nvSpPr>
        <p:spPr>
          <a:xfrm>
            <a:off x="2209800" y="5181600"/>
            <a:ext cx="4457700"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P(4)= 1- (0.4 + 0.1 + 0.2 ) = 0.3</a:t>
            </a:r>
          </a:p>
        </p:txBody>
      </p:sp>
      <p:cxnSp>
        <p:nvCxnSpPr>
          <p:cNvPr id="4" name="Elbow Connector 3"/>
          <p:cNvCxnSpPr/>
          <p:nvPr/>
        </p:nvCxnSpPr>
        <p:spPr>
          <a:xfrm rot="16200000" flipV="1">
            <a:off x="4604489" y="3766289"/>
            <a:ext cx="1840022" cy="990600"/>
          </a:xfrm>
          <a:prstGeom prst="bentConnector3">
            <a:avLst>
              <a:gd name="adj1" fmla="val 99695"/>
            </a:avLst>
          </a:prstGeom>
          <a:ln>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1295400" cy="400110"/>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solidFill>
                  <a:schemeClr val="tx1"/>
                </a:solidFill>
                <a:latin typeface="Times New Roman" pitchFamily="18" charset="0"/>
                <a:cs typeface="Times New Roman" pitchFamily="18" charset="0"/>
              </a:rPr>
              <a:t>Example :</a:t>
            </a:r>
          </a:p>
        </p:txBody>
      </p:sp>
      <p:pic>
        <p:nvPicPr>
          <p:cNvPr id="19457" name="Picture 1"/>
          <p:cNvPicPr>
            <a:picLocks noChangeAspect="1" noChangeArrowheads="1"/>
          </p:cNvPicPr>
          <p:nvPr/>
        </p:nvPicPr>
        <p:blipFill>
          <a:blip r:embed="rId2"/>
          <a:srcRect l="11667" t="24000" r="23333" b="10222"/>
          <a:stretch>
            <a:fillRect/>
          </a:stretch>
        </p:blipFill>
        <p:spPr bwMode="auto">
          <a:xfrm>
            <a:off x="609600" y="838200"/>
            <a:ext cx="7848600" cy="496407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84582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(a) Verify that this is a discrete probability distribution.</a:t>
            </a:r>
          </a:p>
        </p:txBody>
      </p:sp>
      <p:pic>
        <p:nvPicPr>
          <p:cNvPr id="11" name="Picture 10" descr="1399745HTOBD.png"/>
          <p:cNvPicPr>
            <a:picLocks noChangeAspect="1"/>
          </p:cNvPicPr>
          <p:nvPr/>
        </p:nvPicPr>
        <p:blipFill>
          <a:blip r:embed="rId2"/>
          <a:stretch>
            <a:fillRect/>
          </a:stretch>
        </p:blipFill>
        <p:spPr>
          <a:xfrm>
            <a:off x="2286000" y="2895600"/>
            <a:ext cx="4724400" cy="3733800"/>
          </a:xfrm>
          <a:prstGeom prst="rect">
            <a:avLst/>
          </a:prstGeom>
        </p:spPr>
      </p:pic>
      <p:sp>
        <p:nvSpPr>
          <p:cNvPr id="12" name="TextBox 11"/>
          <p:cNvSpPr txBox="1"/>
          <p:nvPr/>
        </p:nvSpPr>
        <p:spPr>
          <a:xfrm>
            <a:off x="304800" y="1981200"/>
            <a:ext cx="8458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(b) Draw a </a:t>
            </a:r>
            <a:r>
              <a:rPr lang="en-US" sz="2400" dirty="0">
                <a:solidFill>
                  <a:srgbClr val="FF0000"/>
                </a:solidFill>
                <a:latin typeface="Times New Roman" pitchFamily="18" charset="0"/>
                <a:cs typeface="Times New Roman" pitchFamily="18" charset="0"/>
              </a:rPr>
              <a:t>line</a:t>
            </a:r>
            <a:r>
              <a:rPr lang="en-US" sz="2400" dirty="0">
                <a:solidFill>
                  <a:schemeClr val="tx1"/>
                </a:solidFill>
                <a:latin typeface="Times New Roman" pitchFamily="18" charset="0"/>
                <a:cs typeface="Times New Roman" pitchFamily="18" charset="0"/>
              </a:rPr>
              <a:t> graph of the probability discrete distribution. Describe the shape of the distribution.</a:t>
            </a:r>
          </a:p>
        </p:txBody>
      </p:sp>
      <p:sp>
        <p:nvSpPr>
          <p:cNvPr id="16" name="TextBox 15"/>
          <p:cNvSpPr txBox="1"/>
          <p:nvPr/>
        </p:nvSpPr>
        <p:spPr>
          <a:xfrm>
            <a:off x="762000" y="1066800"/>
            <a:ext cx="7543800"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Each probability is between 0 and 1, they add up to one.</a:t>
            </a:r>
          </a:p>
        </p:txBody>
      </p:sp>
      <p:sp>
        <p:nvSpPr>
          <p:cNvPr id="2" name="TextBox 1"/>
          <p:cNvSpPr txBox="1"/>
          <p:nvPr/>
        </p:nvSpPr>
        <p:spPr>
          <a:xfrm>
            <a:off x="2715150" y="6377302"/>
            <a:ext cx="4219050" cy="230832"/>
          </a:xfrm>
          <a:prstGeom prst="rect">
            <a:avLst/>
          </a:prstGeom>
          <a:solidFill>
            <a:schemeClr val="bg1"/>
          </a:solidFill>
        </p:spPr>
        <p:txBody>
          <a:bodyPr wrap="square" rtlCol="0">
            <a:spAutoFit/>
          </a:bodyPr>
          <a:lstStyle/>
          <a:p>
            <a:r>
              <a:rPr lang="en-US" sz="900" dirty="0"/>
              <a:t>0           1           2          3          4           5          6          7           8           9         10        11        12  </a:t>
            </a:r>
          </a:p>
        </p:txBody>
      </p:sp>
      <p:sp>
        <p:nvSpPr>
          <p:cNvPr id="3" name="TextBox 2"/>
          <p:cNvSpPr txBox="1"/>
          <p:nvPr/>
        </p:nvSpPr>
        <p:spPr>
          <a:xfrm>
            <a:off x="4648200" y="6550223"/>
            <a:ext cx="264816" cy="307777"/>
          </a:xfrm>
          <a:prstGeom prst="rect">
            <a:avLst/>
          </a:prstGeom>
          <a:solidFill>
            <a:schemeClr val="bg1"/>
          </a:solidFill>
        </p:spPr>
        <p:txBody>
          <a:bodyPr wrap="none" rtlCol="0">
            <a:spAutoFit/>
          </a:bodyPr>
          <a:lstStyle/>
          <a:p>
            <a:r>
              <a:rPr lang="en-US" sz="1400" i="1" dirty="0">
                <a:latin typeface="Times New Roman" panose="02020603050405020304" pitchFamily="18" charset="0"/>
                <a:cs typeface="Times New Roman" panose="02020603050405020304" pitchFamily="18" charset="0"/>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381000"/>
            <a:ext cx="8458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(c) Compute and interpret the mean of the area of the random variable X.</a:t>
            </a:r>
          </a:p>
        </p:txBody>
      </p:sp>
      <p:sp>
        <p:nvSpPr>
          <p:cNvPr id="14" name="TextBox 13"/>
          <p:cNvSpPr txBox="1"/>
          <p:nvPr/>
        </p:nvSpPr>
        <p:spPr>
          <a:xfrm>
            <a:off x="228600" y="2190690"/>
            <a:ext cx="84582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(d) Compute the standard deviation of the random variable X. </a:t>
            </a:r>
          </a:p>
        </p:txBody>
      </p:sp>
      <p:graphicFrame>
        <p:nvGraphicFramePr>
          <p:cNvPr id="30726" name="Object 6"/>
          <p:cNvGraphicFramePr>
            <a:graphicFrameLocks noChangeAspect="1"/>
          </p:cNvGraphicFramePr>
          <p:nvPr>
            <p:extLst>
              <p:ext uri="{D42A27DB-BD31-4B8C-83A1-F6EECF244321}">
                <p14:modId xmlns:p14="http://schemas.microsoft.com/office/powerpoint/2010/main" val="2579851990"/>
              </p:ext>
            </p:extLst>
          </p:nvPr>
        </p:nvGraphicFramePr>
        <p:xfrm>
          <a:off x="2927350" y="1306513"/>
          <a:ext cx="3125788" cy="787400"/>
        </p:xfrm>
        <a:graphic>
          <a:graphicData uri="http://schemas.openxmlformats.org/presentationml/2006/ole">
            <mc:AlternateContent xmlns:mc="http://schemas.openxmlformats.org/markup-compatibility/2006">
              <mc:Choice xmlns:v="urn:schemas-microsoft-com:vml" Requires="v">
                <p:oleObj name="Equation" r:id="rId2" imgW="1333440" imgH="342720" progId="Equation.3">
                  <p:embed/>
                </p:oleObj>
              </mc:Choice>
              <mc:Fallback>
                <p:oleObj name="Equation" r:id="rId2" imgW="1333440" imgH="342720" progId="Equation.3">
                  <p:embed/>
                  <p:pic>
                    <p:nvPicPr>
                      <p:cNvPr id="0" name="Picture 6"/>
                      <p:cNvPicPr>
                        <a:picLocks noChangeAspect="1" noChangeArrowheads="1"/>
                      </p:cNvPicPr>
                      <p:nvPr/>
                    </p:nvPicPr>
                    <p:blipFill>
                      <a:blip r:embed="rId3"/>
                      <a:srcRect/>
                      <a:stretch>
                        <a:fillRect/>
                      </a:stretch>
                    </p:blipFill>
                    <p:spPr bwMode="auto">
                      <a:xfrm>
                        <a:off x="2927350" y="1306513"/>
                        <a:ext cx="3125788" cy="787400"/>
                      </a:xfrm>
                      <a:prstGeom prst="rect">
                        <a:avLst/>
                      </a:prstGeom>
                      <a:noFill/>
                    </p:spPr>
                  </p:pic>
                </p:oleObj>
              </mc:Fallback>
            </mc:AlternateContent>
          </a:graphicData>
        </a:graphic>
      </p:graphicFrame>
      <p:graphicFrame>
        <p:nvGraphicFramePr>
          <p:cNvPr id="30727" name="Object 7"/>
          <p:cNvGraphicFramePr>
            <a:graphicFrameLocks noChangeAspect="1"/>
          </p:cNvGraphicFramePr>
          <p:nvPr>
            <p:extLst>
              <p:ext uri="{D42A27DB-BD31-4B8C-83A1-F6EECF244321}">
                <p14:modId xmlns:p14="http://schemas.microsoft.com/office/powerpoint/2010/main" val="1562001066"/>
              </p:ext>
            </p:extLst>
          </p:nvPr>
        </p:nvGraphicFramePr>
        <p:xfrm>
          <a:off x="3613245" y="2803600"/>
          <a:ext cx="1478756" cy="538012"/>
        </p:xfrm>
        <a:graphic>
          <a:graphicData uri="http://schemas.openxmlformats.org/presentationml/2006/ole">
            <mc:AlternateContent xmlns:mc="http://schemas.openxmlformats.org/markup-compatibility/2006">
              <mc:Choice xmlns:v="urn:schemas-microsoft-com:vml" Requires="v">
                <p:oleObj name="Equation" r:id="rId4" imgW="583920" imgH="215640" progId="Equation.3">
                  <p:embed/>
                </p:oleObj>
              </mc:Choice>
              <mc:Fallback>
                <p:oleObj name="Equation" r:id="rId4" imgW="583920" imgH="215640" progId="Equation.3">
                  <p:embed/>
                  <p:pic>
                    <p:nvPicPr>
                      <p:cNvPr id="0" name="Picture 7"/>
                      <p:cNvPicPr>
                        <a:picLocks noChangeAspect="1" noChangeArrowheads="1"/>
                      </p:cNvPicPr>
                      <p:nvPr/>
                    </p:nvPicPr>
                    <p:blipFill>
                      <a:blip r:embed="rId5"/>
                      <a:srcRect/>
                      <a:stretch>
                        <a:fillRect/>
                      </a:stretch>
                    </p:blipFill>
                    <p:spPr bwMode="auto">
                      <a:xfrm>
                        <a:off x="3613245" y="2803600"/>
                        <a:ext cx="1478756" cy="538012"/>
                      </a:xfrm>
                      <a:prstGeom prst="rect">
                        <a:avLst/>
                      </a:prstGeom>
                      <a:noFill/>
                    </p:spPr>
                  </p:pic>
                </p:oleObj>
              </mc:Fallback>
            </mc:AlternateContent>
          </a:graphicData>
        </a:graphic>
      </p:graphicFrame>
      <p:sp>
        <p:nvSpPr>
          <p:cNvPr id="12" name="TextBox 11"/>
          <p:cNvSpPr txBox="1"/>
          <p:nvPr/>
        </p:nvSpPr>
        <p:spPr>
          <a:xfrm>
            <a:off x="228600" y="3486090"/>
            <a:ext cx="8458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(e) What is the probability that eight people are waiting in line for lunch? </a:t>
            </a:r>
          </a:p>
        </p:txBody>
      </p:sp>
      <p:sp>
        <p:nvSpPr>
          <p:cNvPr id="16" name="TextBox 15"/>
          <p:cNvSpPr txBox="1"/>
          <p:nvPr/>
        </p:nvSpPr>
        <p:spPr>
          <a:xfrm>
            <a:off x="3581400" y="4391580"/>
            <a:ext cx="6629400"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P(</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Times New Roman" pitchFamily="18" charset="0"/>
                <a:cs typeface="Times New Roman" pitchFamily="18" charset="0"/>
              </a:rPr>
              <a:t> = 8) = 0.063</a:t>
            </a:r>
          </a:p>
        </p:txBody>
      </p:sp>
      <p:sp>
        <p:nvSpPr>
          <p:cNvPr id="17" name="TextBox 16"/>
          <p:cNvSpPr txBox="1"/>
          <p:nvPr/>
        </p:nvSpPr>
        <p:spPr>
          <a:xfrm>
            <a:off x="228600" y="4954460"/>
            <a:ext cx="8458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(f) What is the probability that 10 or more people are waiting in line for lunch? Would this be unusual? </a:t>
            </a:r>
          </a:p>
        </p:txBody>
      </p:sp>
      <p:sp>
        <p:nvSpPr>
          <p:cNvPr id="18" name="TextBox 17"/>
          <p:cNvSpPr txBox="1"/>
          <p:nvPr/>
        </p:nvSpPr>
        <p:spPr>
          <a:xfrm>
            <a:off x="457200" y="5831938"/>
            <a:ext cx="8361528"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P(</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Times New Roman" pitchFamily="18" charset="0"/>
                <a:cs typeface="Times New Roman" pitchFamily="18" charset="0"/>
              </a:rPr>
              <a:t> ≥ 10) = P(</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Times New Roman" pitchFamily="18" charset="0"/>
                <a:cs typeface="Times New Roman" pitchFamily="18" charset="0"/>
              </a:rPr>
              <a:t> = 10) + P(</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Times New Roman" pitchFamily="18" charset="0"/>
                <a:cs typeface="Times New Roman" pitchFamily="18" charset="0"/>
              </a:rPr>
              <a:t> = 11) + P(</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Times New Roman" pitchFamily="18" charset="0"/>
                <a:cs typeface="Times New Roman" pitchFamily="18" charset="0"/>
              </a:rPr>
              <a:t> = 12) = 0.029 </a:t>
            </a:r>
          </a:p>
        </p:txBody>
      </p:sp>
      <p:sp>
        <p:nvSpPr>
          <p:cNvPr id="11" name="TextBox 10"/>
          <p:cNvSpPr txBox="1"/>
          <p:nvPr/>
        </p:nvSpPr>
        <p:spPr>
          <a:xfrm>
            <a:off x="7315200" y="5890736"/>
            <a:ext cx="819455" cy="738664"/>
          </a:xfrm>
          <a:prstGeom prst="rect">
            <a:avLst/>
          </a:prstGeom>
          <a:noFill/>
        </p:spPr>
        <p:txBody>
          <a:bodyPr wrap="none" rtlCol="0">
            <a:spAutoFit/>
          </a:bodyPr>
          <a:lstStyle/>
          <a:p>
            <a:r>
              <a:rPr lang="en-US" sz="2400" dirty="0">
                <a:solidFill>
                  <a:srgbClr val="FF0000"/>
                </a:solidFill>
                <a:latin typeface="Times New Roman" pitchFamily="18" charset="0"/>
                <a:cs typeface="Times New Roman" pitchFamily="18" charset="0"/>
              </a:rPr>
              <a:t>&lt; .05</a:t>
            </a:r>
            <a:endParaRPr lang="en-US" sz="2400" dirty="0">
              <a:solidFill>
                <a:srgbClr val="FF0000"/>
              </a:solidFill>
            </a:endParaRPr>
          </a:p>
          <a:p>
            <a:endParaRPr lang="en-US" dirty="0"/>
          </a:p>
        </p:txBody>
      </p:sp>
      <p:sp>
        <p:nvSpPr>
          <p:cNvPr id="2" name="Rectangle 1"/>
          <p:cNvSpPr/>
          <p:nvPr/>
        </p:nvSpPr>
        <p:spPr>
          <a:xfrm>
            <a:off x="6248400" y="6273830"/>
            <a:ext cx="2234907" cy="461665"/>
          </a:xfrm>
          <a:prstGeom prst="rect">
            <a:avLst/>
          </a:prstGeom>
        </p:spPr>
        <p:txBody>
          <a:bodyPr wrap="none">
            <a:spAutoFit/>
          </a:bodyPr>
          <a:lstStyle/>
          <a:p>
            <a:r>
              <a:rPr lang="en-US" sz="2400" dirty="0">
                <a:solidFill>
                  <a:srgbClr val="FF0000"/>
                </a:solidFill>
                <a:latin typeface="Times New Roman" pitchFamily="18" charset="0"/>
                <a:cs typeface="Times New Roman" pitchFamily="18" charset="0"/>
              </a:rPr>
              <a:t>yes it is unusual </a:t>
            </a:r>
          </a:p>
        </p:txBody>
      </p:sp>
      <p:sp>
        <p:nvSpPr>
          <p:cNvPr id="3" name="TextBox 2"/>
          <p:cNvSpPr txBox="1"/>
          <p:nvPr/>
        </p:nvSpPr>
        <p:spPr>
          <a:xfrm>
            <a:off x="6148342" y="1286490"/>
            <a:ext cx="11668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persons</a:t>
            </a:r>
          </a:p>
        </p:txBody>
      </p:sp>
      <p:sp>
        <p:nvSpPr>
          <p:cNvPr id="13" name="TextBox 12"/>
          <p:cNvSpPr txBox="1"/>
          <p:nvPr/>
        </p:nvSpPr>
        <p:spPr>
          <a:xfrm>
            <a:off x="6132420" y="2760932"/>
            <a:ext cx="11668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persons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p:bldP spid="17" grpId="0" animBg="1"/>
      <p:bldP spid="18" grpId="0"/>
      <p:bldP spid="11" grpId="0"/>
      <p:bldP spid="2" grpId="0"/>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295400" cy="400110"/>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solidFill>
                  <a:schemeClr val="tx1"/>
                </a:solidFill>
                <a:latin typeface="Times New Roman" pitchFamily="18" charset="0"/>
                <a:cs typeface="Times New Roman" pitchFamily="18" charset="0"/>
              </a:rPr>
              <a:t>Example :</a:t>
            </a:r>
          </a:p>
        </p:txBody>
      </p:sp>
      <p:sp>
        <p:nvSpPr>
          <p:cNvPr id="6" name="TextBox 5"/>
          <p:cNvSpPr txBox="1"/>
          <p:nvPr/>
        </p:nvSpPr>
        <p:spPr>
          <a:xfrm>
            <a:off x="457200" y="762000"/>
            <a:ext cx="8458200" cy="8309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Rental units The probability histogram represents the number of rooms in rented housing units in 2009.</a:t>
            </a:r>
          </a:p>
        </p:txBody>
      </p:sp>
      <p:graphicFrame>
        <p:nvGraphicFramePr>
          <p:cNvPr id="7" name="Chart 6"/>
          <p:cNvGraphicFramePr/>
          <p:nvPr>
            <p:extLst>
              <p:ext uri="{D42A27DB-BD31-4B8C-83A1-F6EECF244321}">
                <p14:modId xmlns:p14="http://schemas.microsoft.com/office/powerpoint/2010/main" val="2070144245"/>
              </p:ext>
            </p:extLst>
          </p:nvPr>
        </p:nvGraphicFramePr>
        <p:xfrm>
          <a:off x="200166" y="1755856"/>
          <a:ext cx="8715233" cy="48735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458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(a) What is the probability that a randomly selected rental unit has five rooms?</a:t>
            </a:r>
          </a:p>
        </p:txBody>
      </p:sp>
      <p:sp>
        <p:nvSpPr>
          <p:cNvPr id="3" name="TextBox 2"/>
          <p:cNvSpPr txBox="1"/>
          <p:nvPr/>
        </p:nvSpPr>
        <p:spPr>
          <a:xfrm>
            <a:off x="152400" y="1752600"/>
            <a:ext cx="8839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(b) What is the probability that a randomly selected rental unit has five or six rooms?</a:t>
            </a:r>
          </a:p>
        </p:txBody>
      </p:sp>
      <p:sp>
        <p:nvSpPr>
          <p:cNvPr id="4" name="TextBox 3"/>
          <p:cNvSpPr txBox="1"/>
          <p:nvPr/>
        </p:nvSpPr>
        <p:spPr>
          <a:xfrm>
            <a:off x="159224" y="3441735"/>
            <a:ext cx="8839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(c) What is the probability that a randomly selected rental unit has seven or more rooms?</a:t>
            </a:r>
          </a:p>
        </p:txBody>
      </p:sp>
      <p:sp>
        <p:nvSpPr>
          <p:cNvPr id="5" name="TextBox 4"/>
          <p:cNvSpPr txBox="1"/>
          <p:nvPr/>
        </p:nvSpPr>
        <p:spPr>
          <a:xfrm>
            <a:off x="179696" y="5130870"/>
            <a:ext cx="8839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(d) If the rental unit is randomly selected, how many rooms would you expect the unit to have?</a:t>
            </a:r>
          </a:p>
        </p:txBody>
      </p:sp>
      <p:sp>
        <p:nvSpPr>
          <p:cNvPr id="6" name="TextBox 5"/>
          <p:cNvSpPr txBox="1"/>
          <p:nvPr/>
        </p:nvSpPr>
        <p:spPr>
          <a:xfrm>
            <a:off x="3276600" y="1123890"/>
            <a:ext cx="6629400"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P(</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Times New Roman" pitchFamily="18" charset="0"/>
                <a:cs typeface="Times New Roman" pitchFamily="18" charset="0"/>
              </a:rPr>
              <a:t> =5 ) = 0.233</a:t>
            </a:r>
          </a:p>
        </p:txBody>
      </p:sp>
      <p:sp>
        <p:nvSpPr>
          <p:cNvPr id="7" name="TextBox 6"/>
          <p:cNvSpPr txBox="1"/>
          <p:nvPr/>
        </p:nvSpPr>
        <p:spPr>
          <a:xfrm>
            <a:off x="1284596" y="2817090"/>
            <a:ext cx="6629400"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P(</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Times New Roman" pitchFamily="18" charset="0"/>
                <a:cs typeface="Times New Roman" pitchFamily="18" charset="0"/>
              </a:rPr>
              <a:t> =5 or 6 ) = P(5) + P(6) = 0.233 + 0.108 = 0.341</a:t>
            </a:r>
          </a:p>
        </p:txBody>
      </p:sp>
      <p:sp>
        <p:nvSpPr>
          <p:cNvPr id="8" name="TextBox 7"/>
          <p:cNvSpPr txBox="1"/>
          <p:nvPr/>
        </p:nvSpPr>
        <p:spPr>
          <a:xfrm>
            <a:off x="308212" y="4490302"/>
            <a:ext cx="8839200"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P(</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Times New Roman" pitchFamily="18" charset="0"/>
                <a:cs typeface="Times New Roman" pitchFamily="18" charset="0"/>
              </a:rPr>
              <a:t> =7 or more ) = P(7)+P(8)+P(9) = 0.037 + 0.013 + 0.005 = 0.055</a:t>
            </a:r>
          </a:p>
        </p:txBody>
      </p:sp>
      <mc:AlternateContent xmlns:mc="http://schemas.openxmlformats.org/markup-compatibility/2006" xmlns:a14="http://schemas.microsoft.com/office/drawing/2010/main">
        <mc:Choice Requires="a14">
          <p:sp>
            <p:nvSpPr>
              <p:cNvPr id="9" name="TextBox 8"/>
              <p:cNvSpPr txBox="1"/>
              <p:nvPr/>
            </p:nvSpPr>
            <p:spPr>
              <a:xfrm>
                <a:off x="3897982" y="6183502"/>
                <a:ext cx="2263312" cy="461665"/>
              </a:xfrm>
              <a:prstGeom prst="rect">
                <a:avLst/>
              </a:prstGeom>
              <a:noFill/>
            </p:spPr>
            <p:txBody>
              <a:bodyPr wrap="none" rtlCol="0">
                <a:spAutoFit/>
              </a:bodyPr>
              <a:lstStyle/>
              <a:p>
                <a14:m>
                  <m:oMath xmlns:m="http://schemas.openxmlformats.org/officeDocument/2006/math">
                    <m:r>
                      <a:rPr lang="en-US" sz="2400" i="1" dirty="0" smtClean="0">
                        <a:latin typeface="Cambria Math" panose="02040503050406030204" pitchFamily="18" charset="0"/>
                        <a:ea typeface="Cambria Math" panose="02040503050406030204" pitchFamily="18" charset="0"/>
                      </a:rPr>
                      <m:t>𝜇</m:t>
                    </m:r>
                    <m:r>
                      <a:rPr lang="en-US" sz="2400" b="0" i="1" dirty="0" smtClean="0">
                        <a:latin typeface="Cambria Math" panose="02040503050406030204" pitchFamily="18" charset="0"/>
                        <a:ea typeface="Cambria Math" panose="02040503050406030204" pitchFamily="18" charset="0"/>
                      </a:rPr>
                      <m:t>=</m:t>
                    </m:r>
                    <m:r>
                      <a:rPr lang="en-US" sz="2400" i="1" dirty="0" smtClean="0">
                        <a:latin typeface="Cambria Math" panose="02040503050406030204" pitchFamily="18" charset="0"/>
                      </a:rPr>
                      <m:t>4.32</m:t>
                    </m:r>
                  </m:oMath>
                </a14:m>
                <a:r>
                  <a:rPr lang="en-US" sz="2400" dirty="0"/>
                  <a:t>  </a:t>
                </a:r>
                <a:r>
                  <a:rPr lang="en-US" sz="2400" dirty="0">
                    <a:latin typeface="Times New Roman" panose="02020603050405020304" pitchFamily="18" charset="0"/>
                    <a:cs typeface="Times New Roman" panose="02020603050405020304" pitchFamily="18" charset="0"/>
                  </a:rPr>
                  <a:t>rooms</a:t>
                </a:r>
              </a:p>
            </p:txBody>
          </p:sp>
        </mc:Choice>
        <mc:Fallback xmlns="">
          <p:sp>
            <p:nvSpPr>
              <p:cNvPr id="9" name="TextBox 8"/>
              <p:cNvSpPr txBox="1">
                <a:spLocks noRot="1" noChangeAspect="1" noMove="1" noResize="1" noEditPoints="1" noAdjustHandles="1" noChangeArrowheads="1" noChangeShapeType="1" noTextEdit="1"/>
              </p:cNvSpPr>
              <p:nvPr/>
            </p:nvSpPr>
            <p:spPr>
              <a:xfrm>
                <a:off x="3897982" y="6183502"/>
                <a:ext cx="2263312" cy="461665"/>
              </a:xfrm>
              <a:prstGeom prst="rect">
                <a:avLst/>
              </a:prstGeom>
              <a:blipFill rotWithShape="0">
                <a:blip r:embed="rId2"/>
                <a:stretch>
                  <a:fillRect l="-538" t="-11842" r="-2151" b="-2763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295400" cy="400110"/>
          </a:xfrm>
          <a:prstGeom prst="rect">
            <a:avLst/>
          </a:prstGeom>
          <a:solidFill>
            <a:schemeClr val="tx2">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solidFill>
                  <a:schemeClr val="tx1"/>
                </a:solidFill>
                <a:latin typeface="Times New Roman" pitchFamily="18" charset="0"/>
                <a:cs typeface="Times New Roman" pitchFamily="18" charset="0"/>
              </a:rPr>
              <a:t>Example :</a:t>
            </a:r>
          </a:p>
        </p:txBody>
      </p:sp>
      <p:sp>
        <p:nvSpPr>
          <p:cNvPr id="9" name="TextBox 8"/>
          <p:cNvSpPr txBox="1"/>
          <p:nvPr/>
        </p:nvSpPr>
        <p:spPr>
          <a:xfrm>
            <a:off x="304800" y="762000"/>
            <a:ext cx="8458200" cy="15696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solidFill>
                  <a:schemeClr val="tx1"/>
                </a:solidFill>
                <a:latin typeface="Times New Roman" pitchFamily="18" charset="0"/>
                <a:cs typeface="Times New Roman" pitchFamily="18" charset="0"/>
              </a:rPr>
              <a:t>Smokers</a:t>
            </a:r>
            <a:r>
              <a:rPr lang="en-US" sz="2400" dirty="0">
                <a:solidFill>
                  <a:schemeClr val="tx1"/>
                </a:solidFill>
                <a:latin typeface="Times New Roman" pitchFamily="18" charset="0"/>
                <a:cs typeface="Times New Roman" pitchFamily="18" charset="0"/>
              </a:rPr>
              <a:t>  According to the American Lung Association, 90% of adult smokers started smoking before turning 21 years old. Ten smokers 21 years old or older are randomly selected, and the number of smokers who started smoking before 21 is recorded.</a:t>
            </a:r>
          </a:p>
        </p:txBody>
      </p:sp>
      <p:sp>
        <p:nvSpPr>
          <p:cNvPr id="11" name="TextBox 10"/>
          <p:cNvSpPr txBox="1"/>
          <p:nvPr/>
        </p:nvSpPr>
        <p:spPr>
          <a:xfrm>
            <a:off x="304800" y="2438400"/>
            <a:ext cx="84582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(a) Explain why this is a binomial experiment.</a:t>
            </a:r>
          </a:p>
        </p:txBody>
      </p:sp>
      <p:sp>
        <p:nvSpPr>
          <p:cNvPr id="14" name="TextBox 13"/>
          <p:cNvSpPr txBox="1"/>
          <p:nvPr/>
        </p:nvSpPr>
        <p:spPr>
          <a:xfrm>
            <a:off x="304800" y="2971800"/>
            <a:ext cx="8458200" cy="378565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This is a binomial experiment because:</a:t>
            </a:r>
          </a:p>
          <a:p>
            <a:pPr marL="457200" indent="-457200">
              <a:buAutoNum type="arabicPeriod"/>
            </a:pPr>
            <a:r>
              <a:rPr lang="en-US" sz="2400" dirty="0">
                <a:solidFill>
                  <a:schemeClr val="tx1"/>
                </a:solidFill>
                <a:latin typeface="Times New Roman" pitchFamily="18" charset="0"/>
                <a:cs typeface="Times New Roman" pitchFamily="18" charset="0"/>
              </a:rPr>
              <a:t>A number </a:t>
            </a:r>
            <a:r>
              <a:rPr lang="en-US" sz="2400" i="1" dirty="0">
                <a:solidFill>
                  <a:schemeClr val="tx1"/>
                </a:solidFill>
                <a:latin typeface="Times New Roman" pitchFamily="18" charset="0"/>
                <a:cs typeface="Times New Roman" pitchFamily="18" charset="0"/>
              </a:rPr>
              <a:t>n</a:t>
            </a:r>
            <a:r>
              <a:rPr lang="en-US" sz="2400" dirty="0">
                <a:solidFill>
                  <a:schemeClr val="tx1"/>
                </a:solidFill>
                <a:latin typeface="Times New Roman" pitchFamily="18" charset="0"/>
                <a:cs typeface="Times New Roman" pitchFamily="18" charset="0"/>
              </a:rPr>
              <a:t>= 10 of random selections (or trial).</a:t>
            </a:r>
          </a:p>
          <a:p>
            <a:pPr marL="457200" indent="-457200">
              <a:buAutoNum type="arabicPeriod"/>
            </a:pPr>
            <a:r>
              <a:rPr lang="en-US" sz="2400" dirty="0">
                <a:solidFill>
                  <a:schemeClr val="tx1"/>
                </a:solidFill>
                <a:latin typeface="Times New Roman" pitchFamily="18" charset="0"/>
                <a:cs typeface="Times New Roman" pitchFamily="18" charset="0"/>
              </a:rPr>
              <a:t>For each trial, there are two possible mutually exclusive outcomes: started smoking before 21 years old </a:t>
            </a:r>
            <a:r>
              <a:rPr lang="en-US" sz="2400" b="1" dirty="0">
                <a:solidFill>
                  <a:schemeClr val="tx1"/>
                </a:solidFill>
                <a:latin typeface="Times New Roman" pitchFamily="18" charset="0"/>
                <a:cs typeface="Times New Roman" pitchFamily="18" charset="0"/>
              </a:rPr>
              <a:t>or</a:t>
            </a:r>
            <a:r>
              <a:rPr lang="en-US" sz="2400" dirty="0">
                <a:solidFill>
                  <a:schemeClr val="tx1"/>
                </a:solidFill>
                <a:latin typeface="Times New Roman" pitchFamily="18" charset="0"/>
                <a:cs typeface="Times New Roman" pitchFamily="18" charset="0"/>
              </a:rPr>
              <a:t> after 21 years old.</a:t>
            </a:r>
          </a:p>
          <a:p>
            <a:pPr marL="457200" indent="-457200">
              <a:buAutoNum type="arabicPeriod"/>
            </a:pPr>
            <a:r>
              <a:rPr lang="en-US" sz="2400" dirty="0">
                <a:solidFill>
                  <a:schemeClr val="tx1"/>
                </a:solidFill>
                <a:latin typeface="Times New Roman" pitchFamily="18" charset="0"/>
                <a:cs typeface="Times New Roman" pitchFamily="18" charset="0"/>
              </a:rPr>
              <a:t>p=P(an adult smokers started smoking before turning 21 years old)=.9</a:t>
            </a:r>
          </a:p>
          <a:p>
            <a:pPr marL="457200" indent="-457200">
              <a:buAutoNum type="arabicPeriod"/>
            </a:pPr>
            <a:r>
              <a:rPr lang="en-US" sz="2400" dirty="0">
                <a:solidFill>
                  <a:schemeClr val="tx1"/>
                </a:solidFill>
                <a:latin typeface="Times New Roman" pitchFamily="18" charset="0"/>
                <a:cs typeface="Times New Roman" pitchFamily="18" charset="0"/>
              </a:rPr>
              <a:t>X: number of smokers who started smoking before 21 among n=10 is recorded.</a:t>
            </a:r>
          </a:p>
          <a:p>
            <a:pPr algn="ctr"/>
            <a:r>
              <a:rPr lang="en-US" sz="2400" dirty="0" err="1">
                <a:solidFill>
                  <a:schemeClr val="tx1"/>
                </a:solidFill>
                <a:latin typeface="Times New Roman" pitchFamily="18" charset="0"/>
                <a:cs typeface="Times New Roman" pitchFamily="18" charset="0"/>
              </a:rPr>
              <a:t>X~Binomial</a:t>
            </a:r>
            <a:r>
              <a:rPr lang="en-US" sz="2400" dirty="0">
                <a:solidFill>
                  <a:schemeClr val="tx1"/>
                </a:solidFill>
                <a:latin typeface="Times New Roman" pitchFamily="18" charset="0"/>
                <a:cs typeface="Times New Roman" pitchFamily="18" charset="0"/>
              </a:rPr>
              <a:t>(10,.9)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5300" y="3810000"/>
            <a:ext cx="8458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(c) Find and interpret the probability that fewer than 8 of them started smoking before 21 years of age.</a:t>
            </a:r>
          </a:p>
        </p:txBody>
      </p:sp>
      <p:sp>
        <p:nvSpPr>
          <p:cNvPr id="10" name="Rectangle 9"/>
          <p:cNvSpPr/>
          <p:nvPr/>
        </p:nvSpPr>
        <p:spPr>
          <a:xfrm>
            <a:off x="1485900" y="5165467"/>
            <a:ext cx="6629400" cy="461665"/>
          </a:xfrm>
          <a:prstGeom prst="rect">
            <a:avLst/>
          </a:prstGeom>
        </p:spPr>
        <p:txBody>
          <a:bodyPr wrap="square">
            <a:spAutoFit/>
          </a:bodyPr>
          <a:lstStyle/>
          <a:p>
            <a:r>
              <a:rPr lang="en-US" sz="2400" dirty="0">
                <a:latin typeface="Times New Roman" pitchFamily="18" charset="0"/>
                <a:cs typeface="Times New Roman" pitchFamily="18" charset="0"/>
              </a:rPr>
              <a:t>P(X&lt;8) = P(X ≤ 7) = </a:t>
            </a:r>
            <a:r>
              <a:rPr lang="en-US" sz="2400" dirty="0" err="1">
                <a:latin typeface="Times New Roman" pitchFamily="18" charset="0"/>
                <a:cs typeface="Times New Roman" pitchFamily="18" charset="0"/>
              </a:rPr>
              <a:t>binomcdf</a:t>
            </a:r>
            <a:r>
              <a:rPr lang="en-US" sz="2400" dirty="0">
                <a:latin typeface="Times New Roman" pitchFamily="18" charset="0"/>
                <a:cs typeface="Times New Roman" pitchFamily="18" charset="0"/>
              </a:rPr>
              <a:t> (10,0.9,7) = 0.0702 </a:t>
            </a:r>
            <a:endParaRPr lang="en-US" sz="2400" dirty="0"/>
          </a:p>
        </p:txBody>
      </p:sp>
      <p:sp>
        <p:nvSpPr>
          <p:cNvPr id="9" name="TextBox 8"/>
          <p:cNvSpPr txBox="1"/>
          <p:nvPr/>
        </p:nvSpPr>
        <p:spPr>
          <a:xfrm>
            <a:off x="495300" y="839339"/>
            <a:ext cx="8458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a:solidFill>
                  <a:schemeClr val="tx1"/>
                </a:solidFill>
                <a:latin typeface="Times New Roman" pitchFamily="18" charset="0"/>
                <a:cs typeface="Times New Roman" pitchFamily="18" charset="0"/>
              </a:rPr>
              <a:t>(b) Find and interpret the probability that exactly 8 of them started smoking before 21 years of age.</a:t>
            </a:r>
          </a:p>
        </p:txBody>
      </p:sp>
      <p:sp>
        <p:nvSpPr>
          <p:cNvPr id="11" name="Rectangle 10"/>
          <p:cNvSpPr/>
          <p:nvPr/>
        </p:nvSpPr>
        <p:spPr>
          <a:xfrm>
            <a:off x="1905000" y="2362200"/>
            <a:ext cx="5791200" cy="461665"/>
          </a:xfrm>
          <a:prstGeom prst="rect">
            <a:avLst/>
          </a:prstGeom>
        </p:spPr>
        <p:txBody>
          <a:bodyPr wrap="square">
            <a:spAutoFit/>
          </a:bodyPr>
          <a:lstStyle/>
          <a:p>
            <a:r>
              <a:rPr lang="en-US" sz="2400" dirty="0">
                <a:latin typeface="Times New Roman" pitchFamily="18" charset="0"/>
                <a:cs typeface="Times New Roman" pitchFamily="18" charset="0"/>
              </a:rPr>
              <a:t>P(X =8) = </a:t>
            </a:r>
            <a:r>
              <a:rPr lang="en-US" sz="2400" dirty="0" err="1">
                <a:latin typeface="Times New Roman" pitchFamily="18" charset="0"/>
                <a:cs typeface="Times New Roman" pitchFamily="18" charset="0"/>
              </a:rPr>
              <a:t>binompdf</a:t>
            </a:r>
            <a:r>
              <a:rPr lang="en-US" sz="2400" dirty="0">
                <a:latin typeface="Times New Roman" pitchFamily="18" charset="0"/>
                <a:cs typeface="Times New Roman" pitchFamily="18" charset="0"/>
              </a:rPr>
              <a:t> (10,0.90,8) = 0.1937 </a:t>
            </a:r>
            <a:endParaRPr lang="en-US" sz="2400" dirty="0"/>
          </a:p>
        </p:txBody>
      </p:sp>
    </p:spTree>
    <p:extLst>
      <p:ext uri="{BB962C8B-B14F-4D97-AF65-F5344CB8AC3E}">
        <p14:creationId xmlns:p14="http://schemas.microsoft.com/office/powerpoint/2010/main" val="10846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997</Words>
  <Application>Microsoft Office PowerPoint</Application>
  <PresentationFormat>On-screen Show (4:3)</PresentationFormat>
  <Paragraphs>89</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Cambria Math</vt:lpstr>
      <vt:lpstr>Times New Roman</vt:lpstr>
      <vt:lpstr>Verdana</vt:lpstr>
      <vt:lpstr>Office Theme</vt:lpstr>
      <vt:lpstr>Equation</vt:lpstr>
      <vt:lpstr>Some Exercises from the book1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Tamer Oraby</cp:lastModifiedBy>
  <cp:revision>56</cp:revision>
  <dcterms:created xsi:type="dcterms:W3CDTF">2017-09-03T21:39:47Z</dcterms:created>
  <dcterms:modified xsi:type="dcterms:W3CDTF">2021-07-21T12:51:35Z</dcterms:modified>
</cp:coreProperties>
</file>